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7" r:id="rId3"/>
    <p:sldId id="305" r:id="rId4"/>
    <p:sldId id="258" r:id="rId5"/>
    <p:sldId id="263" r:id="rId6"/>
    <p:sldId id="259" r:id="rId7"/>
    <p:sldId id="260" r:id="rId8"/>
    <p:sldId id="335" r:id="rId9"/>
    <p:sldId id="261" r:id="rId10"/>
    <p:sldId id="262" r:id="rId11"/>
    <p:sldId id="331" r:id="rId12"/>
    <p:sldId id="332" r:id="rId13"/>
    <p:sldId id="336" r:id="rId14"/>
    <p:sldId id="306" r:id="rId15"/>
    <p:sldId id="264" r:id="rId16"/>
    <p:sldId id="265" r:id="rId17"/>
    <p:sldId id="266" r:id="rId18"/>
    <p:sldId id="268" r:id="rId19"/>
    <p:sldId id="267" r:id="rId20"/>
    <p:sldId id="269" r:id="rId21"/>
    <p:sldId id="270" r:id="rId22"/>
    <p:sldId id="271" r:id="rId23"/>
    <p:sldId id="272" r:id="rId24"/>
    <p:sldId id="302" r:id="rId25"/>
    <p:sldId id="303" r:id="rId26"/>
    <p:sldId id="273" r:id="rId27"/>
    <p:sldId id="307" r:id="rId28"/>
    <p:sldId id="333" r:id="rId29"/>
    <p:sldId id="334" r:id="rId30"/>
    <p:sldId id="274" r:id="rId31"/>
    <p:sldId id="275" r:id="rId32"/>
    <p:sldId id="276" r:id="rId33"/>
    <p:sldId id="277" r:id="rId34"/>
    <p:sldId id="278" r:id="rId35"/>
    <p:sldId id="301" r:id="rId36"/>
    <p:sldId id="315" r:id="rId37"/>
    <p:sldId id="279" r:id="rId38"/>
    <p:sldId id="280" r:id="rId39"/>
    <p:sldId id="281" r:id="rId40"/>
    <p:sldId id="282" r:id="rId41"/>
    <p:sldId id="283" r:id="rId42"/>
    <p:sldId id="285" r:id="rId43"/>
    <p:sldId id="286" r:id="rId44"/>
    <p:sldId id="284" r:id="rId45"/>
    <p:sldId id="288" r:id="rId46"/>
    <p:sldId id="289" r:id="rId47"/>
    <p:sldId id="290" r:id="rId48"/>
    <p:sldId id="291" r:id="rId49"/>
    <p:sldId id="292" r:id="rId50"/>
    <p:sldId id="314" r:id="rId51"/>
    <p:sldId id="304" r:id="rId52"/>
    <p:sldId id="309" r:id="rId53"/>
    <p:sldId id="310" r:id="rId54"/>
    <p:sldId id="311" r:id="rId55"/>
    <p:sldId id="312" r:id="rId56"/>
    <p:sldId id="313" r:id="rId57"/>
    <p:sldId id="293" r:id="rId58"/>
    <p:sldId id="294" r:id="rId59"/>
    <p:sldId id="295" r:id="rId60"/>
    <p:sldId id="298" r:id="rId61"/>
    <p:sldId id="308" r:id="rId62"/>
    <p:sldId id="297" r:id="rId63"/>
    <p:sldId id="299" r:id="rId64"/>
    <p:sldId id="300" r:id="rId65"/>
    <p:sldId id="317" r:id="rId66"/>
    <p:sldId id="316" r:id="rId67"/>
    <p:sldId id="318" r:id="rId68"/>
    <p:sldId id="319" r:id="rId69"/>
    <p:sldId id="320" r:id="rId70"/>
    <p:sldId id="321" r:id="rId71"/>
    <p:sldId id="322" r:id="rId72"/>
    <p:sldId id="323" r:id="rId73"/>
    <p:sldId id="324" r:id="rId74"/>
    <p:sldId id="329" r:id="rId75"/>
    <p:sldId id="325" r:id="rId76"/>
    <p:sldId id="326" r:id="rId77"/>
    <p:sldId id="327" r:id="rId78"/>
    <p:sldId id="328" r:id="rId79"/>
    <p:sldId id="330"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60"/>
  </p:normalViewPr>
  <p:slideViewPr>
    <p:cSldViewPr snapToGrid="0">
      <p:cViewPr varScale="1">
        <p:scale>
          <a:sx n="82" d="100"/>
          <a:sy n="82" d="100"/>
        </p:scale>
        <p:origin x="9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7AA473-D82F-4EFF-9DF7-AE6D83C51288}"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79866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4BCCD4-CEB1-405B-A443-DD9CBCBEA552}" type="datetime1">
              <a:rPr lang="en-US" smtClean="0"/>
              <a:t>12/2/2023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3123185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4BCCD4-CEB1-405B-A443-DD9CBCBEA552}" type="datetime1">
              <a:rPr lang="en-US" smtClean="0"/>
              <a:t>12/2/2023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09740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4BCCD4-CEB1-405B-A443-DD9CBCBEA552}" type="datetime1">
              <a:rPr lang="en-US" smtClean="0"/>
              <a:t>12/2/2023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8369490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4BCCD4-CEB1-405B-A443-DD9CBCBEA552}" type="datetime1">
              <a:rPr lang="en-US" smtClean="0"/>
              <a:t>12/2/2023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24748854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34BCCD4-CEB1-405B-A443-DD9CBCBEA552}" type="datetime1">
              <a:rPr lang="en-US" smtClean="0"/>
              <a:t>12/2/2023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9272233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34BCCD4-CEB1-405B-A443-DD9CBCBEA552}" type="datetime1">
              <a:rPr lang="en-US" smtClean="0"/>
              <a:t>12/2/2023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6210605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2F1F0-FE2D-4C1C-B320-8CB9BE735F0F}"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66149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F1B96C-10FD-4EBC-9029-9652B7535D02}"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56527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878474-CC00-4A95-9D50-A41C12D1EEC4}"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14335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38C8B4-7FBB-408F-BDB9-F0496874AFB2}"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2597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B8EE20-A5E2-47D3-8F6D-A2BA7AB2E093}"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46754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82CF99-132F-413F-B7EF-71A5C33F2ED6}" type="datetime1">
              <a:rPr lang="en-US" smtClean="0"/>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67052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17AE06-98E0-4D9F-A059-92C3548821BB}" type="datetime1">
              <a:rPr lang="en-US" smtClean="0"/>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82114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BA00CA-3DDC-4705-B840-978EF5EA0707}" type="datetime1">
              <a:rPr lang="en-US" smtClean="0"/>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3964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366D49-0BBA-4C5A-AD96-6448CA63451A}"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9869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4EB293-A316-472D-A8B4-6947CF1A12B7}"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45116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34BCCD4-CEB1-405B-A443-DD9CBCBEA552}" type="datetime1">
              <a:rPr lang="en-US" smtClean="0"/>
              <a:t>12/2/2023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635492200"/>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ivoi/awesome-osint"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outflank.nl/blog/2018/08/14/html-smuggling-explained/"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BloodHoundAD/BloodHound"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swisskyrepo/PayloadsAllTheThings/blob/master/Methodology%20and%20Resources/Windows%20-%20Persistence.md"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Kerberos_(protocol)"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en.wikipedia.org/wiki/HTTP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sintframework.com/"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inteltechnique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35AB8-5052-BE75-6272-AF1C1158310D}"/>
              </a:ext>
            </a:extLst>
          </p:cNvPr>
          <p:cNvPicPr>
            <a:picLocks noChangeAspect="1"/>
          </p:cNvPicPr>
          <p:nvPr/>
        </p:nvPicPr>
        <p:blipFill rotWithShape="1">
          <a:blip r:embed="rId2">
            <a:alphaModFix amt="40000"/>
          </a:blip>
          <a:srcRect t="19571" b="24179"/>
          <a:stretch/>
        </p:blipFill>
        <p:spPr>
          <a:xfrm>
            <a:off x="-2" y="-47629"/>
            <a:ext cx="12192001" cy="6858001"/>
          </a:xfrm>
          <a:prstGeom prst="rect">
            <a:avLst/>
          </a:prstGeom>
        </p:spPr>
      </p:pic>
      <p:sp>
        <p:nvSpPr>
          <p:cNvPr id="2" name="Title 1">
            <a:extLst>
              <a:ext uri="{FF2B5EF4-FFF2-40B4-BE49-F238E27FC236}">
                <a16:creationId xmlns:a16="http://schemas.microsoft.com/office/drawing/2014/main" id="{962ED113-FB5C-2468-47E9-5CE32E45B638}"/>
              </a:ext>
            </a:extLst>
          </p:cNvPr>
          <p:cNvSpPr>
            <a:spLocks noGrp="1"/>
          </p:cNvSpPr>
          <p:nvPr>
            <p:ph type="ctrTitle"/>
          </p:nvPr>
        </p:nvSpPr>
        <p:spPr>
          <a:xfrm>
            <a:off x="517870" y="978408"/>
            <a:ext cx="5021182" cy="2334248"/>
          </a:xfrm>
        </p:spPr>
        <p:txBody>
          <a:bodyPr anchor="t">
            <a:normAutofit/>
          </a:bodyPr>
          <a:lstStyle/>
          <a:p>
            <a:r>
              <a:rPr lang="en-US" dirty="0">
                <a:solidFill>
                  <a:srgbClr val="FFFFFF"/>
                </a:solidFill>
              </a:rPr>
              <a:t>Red Team Ops</a:t>
            </a:r>
          </a:p>
        </p:txBody>
      </p:sp>
      <p:sp>
        <p:nvSpPr>
          <p:cNvPr id="3" name="Subtitle 2">
            <a:extLst>
              <a:ext uri="{FF2B5EF4-FFF2-40B4-BE49-F238E27FC236}">
                <a16:creationId xmlns:a16="http://schemas.microsoft.com/office/drawing/2014/main" id="{6207F93B-9804-0FFE-5DF0-B9BA29EB157B}"/>
              </a:ext>
            </a:extLst>
          </p:cNvPr>
          <p:cNvSpPr>
            <a:spLocks noGrp="1"/>
          </p:cNvSpPr>
          <p:nvPr>
            <p:ph type="subTitle" idx="1"/>
          </p:nvPr>
        </p:nvSpPr>
        <p:spPr>
          <a:xfrm>
            <a:off x="6652366" y="4017818"/>
            <a:ext cx="5040785" cy="1828799"/>
          </a:xfrm>
        </p:spPr>
        <p:txBody>
          <a:bodyPr anchor="b">
            <a:normAutofit/>
          </a:bodyPr>
          <a:lstStyle/>
          <a:p>
            <a:r>
              <a:rPr lang="en-US" dirty="0">
                <a:solidFill>
                  <a:srgbClr val="FFFFFF"/>
                </a:solidFill>
              </a:rPr>
              <a:t>A Beginners Guide to Red Team Operations</a:t>
            </a:r>
          </a:p>
        </p:txBody>
      </p:sp>
    </p:spTree>
    <p:extLst>
      <p:ext uri="{BB962C8B-B14F-4D97-AF65-F5344CB8AC3E}">
        <p14:creationId xmlns:p14="http://schemas.microsoft.com/office/powerpoint/2010/main" val="356137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21907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Intel Techniques</a:t>
            </a:r>
          </a:p>
        </p:txBody>
      </p:sp>
      <p:pic>
        <p:nvPicPr>
          <p:cNvPr id="9" name="Picture 8">
            <a:extLst>
              <a:ext uri="{FF2B5EF4-FFF2-40B4-BE49-F238E27FC236}">
                <a16:creationId xmlns:a16="http://schemas.microsoft.com/office/drawing/2014/main" id="{86E38516-939C-CD25-6C7D-10235FD96360}"/>
              </a:ext>
            </a:extLst>
          </p:cNvPr>
          <p:cNvPicPr>
            <a:picLocks noChangeAspect="1"/>
          </p:cNvPicPr>
          <p:nvPr/>
        </p:nvPicPr>
        <p:blipFill>
          <a:blip r:embed="rId3"/>
          <a:stretch>
            <a:fillRect/>
          </a:stretch>
        </p:blipFill>
        <p:spPr>
          <a:xfrm>
            <a:off x="3064495" y="1946254"/>
            <a:ext cx="6052362" cy="4302146"/>
          </a:xfrm>
          <a:prstGeom prst="rect">
            <a:avLst/>
          </a:prstGeom>
        </p:spPr>
      </p:pic>
    </p:spTree>
    <p:extLst>
      <p:ext uri="{BB962C8B-B14F-4D97-AF65-F5344CB8AC3E}">
        <p14:creationId xmlns:p14="http://schemas.microsoft.com/office/powerpoint/2010/main" val="1672337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65316"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3795" y="271207"/>
            <a:ext cx="10353762" cy="970450"/>
          </a:xfrm>
        </p:spPr>
        <p:txBody>
          <a:bodyPr/>
          <a:lstStyle/>
          <a:p>
            <a:r>
              <a:rPr lang="en-US" dirty="0"/>
              <a:t>Google Dorking</a:t>
            </a:r>
          </a:p>
        </p:txBody>
      </p:sp>
      <p:sp>
        <p:nvSpPr>
          <p:cNvPr id="2" name="TextBox 1">
            <a:extLst>
              <a:ext uri="{FF2B5EF4-FFF2-40B4-BE49-F238E27FC236}">
                <a16:creationId xmlns:a16="http://schemas.microsoft.com/office/drawing/2014/main" id="{C3230663-5270-0254-7F16-07A9F1F3199B}"/>
              </a:ext>
            </a:extLst>
          </p:cNvPr>
          <p:cNvSpPr txBox="1"/>
          <p:nvPr/>
        </p:nvSpPr>
        <p:spPr>
          <a:xfrm>
            <a:off x="974166" y="1241657"/>
            <a:ext cx="10599575" cy="646331"/>
          </a:xfrm>
          <a:prstGeom prst="rect">
            <a:avLst/>
          </a:prstGeom>
          <a:noFill/>
        </p:spPr>
        <p:txBody>
          <a:bodyPr wrap="square" rtlCol="0">
            <a:spAutoFit/>
          </a:bodyPr>
          <a:lstStyle/>
          <a:p>
            <a:r>
              <a:rPr lang="en-US" dirty="0"/>
              <a:t>The GHDB is an index of search queries used to find publicly available information, intended for pentesters and security researchers.</a:t>
            </a:r>
          </a:p>
        </p:txBody>
      </p:sp>
      <p:pic>
        <p:nvPicPr>
          <p:cNvPr id="6" name="Picture 5">
            <a:extLst>
              <a:ext uri="{FF2B5EF4-FFF2-40B4-BE49-F238E27FC236}">
                <a16:creationId xmlns:a16="http://schemas.microsoft.com/office/drawing/2014/main" id="{45639BF4-55B7-C8F4-F18D-87AA22157F00}"/>
              </a:ext>
            </a:extLst>
          </p:cNvPr>
          <p:cNvPicPr>
            <a:picLocks noChangeAspect="1"/>
          </p:cNvPicPr>
          <p:nvPr/>
        </p:nvPicPr>
        <p:blipFill>
          <a:blip r:embed="rId3"/>
          <a:stretch>
            <a:fillRect/>
          </a:stretch>
        </p:blipFill>
        <p:spPr>
          <a:xfrm>
            <a:off x="607611" y="2277749"/>
            <a:ext cx="10966130" cy="3109229"/>
          </a:xfrm>
          <a:prstGeom prst="rect">
            <a:avLst/>
          </a:prstGeom>
        </p:spPr>
      </p:pic>
    </p:spTree>
    <p:extLst>
      <p:ext uri="{BB962C8B-B14F-4D97-AF65-F5344CB8AC3E}">
        <p14:creationId xmlns:p14="http://schemas.microsoft.com/office/powerpoint/2010/main" val="288349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65316" y="0"/>
            <a:ext cx="12192001" cy="6858001"/>
          </a:xfrm>
          <a:prstGeom prst="rect">
            <a:avLst/>
          </a:prstGeom>
        </p:spPr>
      </p:pic>
      <p:pic>
        <p:nvPicPr>
          <p:cNvPr id="3" name="Picture 2">
            <a:extLst>
              <a:ext uri="{FF2B5EF4-FFF2-40B4-BE49-F238E27FC236}">
                <a16:creationId xmlns:a16="http://schemas.microsoft.com/office/drawing/2014/main" id="{428D3F01-0996-D4FE-FDA5-ECDC542A2C9D}"/>
              </a:ext>
            </a:extLst>
          </p:cNvPr>
          <p:cNvPicPr>
            <a:picLocks noChangeAspect="1"/>
          </p:cNvPicPr>
          <p:nvPr/>
        </p:nvPicPr>
        <p:blipFill>
          <a:blip r:embed="rId3"/>
          <a:stretch>
            <a:fillRect/>
          </a:stretch>
        </p:blipFill>
        <p:spPr>
          <a:xfrm>
            <a:off x="2466425" y="2189584"/>
            <a:ext cx="9218269" cy="3618707"/>
          </a:xfrm>
          <a:prstGeom prst="rect">
            <a:avLst/>
          </a:prstGeom>
        </p:spPr>
      </p:pic>
      <p:sp>
        <p:nvSpPr>
          <p:cNvPr id="6" name="TextBox 5">
            <a:extLst>
              <a:ext uri="{FF2B5EF4-FFF2-40B4-BE49-F238E27FC236}">
                <a16:creationId xmlns:a16="http://schemas.microsoft.com/office/drawing/2014/main" id="{64D34D20-6B96-F14F-A5F2-0E15DFD4FED3}"/>
              </a:ext>
            </a:extLst>
          </p:cNvPr>
          <p:cNvSpPr txBox="1"/>
          <p:nvPr/>
        </p:nvSpPr>
        <p:spPr>
          <a:xfrm>
            <a:off x="933061" y="1049709"/>
            <a:ext cx="8994710" cy="646331"/>
          </a:xfrm>
          <a:prstGeom prst="rect">
            <a:avLst/>
          </a:prstGeom>
          <a:noFill/>
        </p:spPr>
        <p:txBody>
          <a:bodyPr wrap="square" rtlCol="0">
            <a:spAutoFit/>
          </a:bodyPr>
          <a:lstStyle/>
          <a:p>
            <a:r>
              <a:rPr lang="en-US" dirty="0"/>
              <a:t>Not 100% accurate since Google tends to fix or hide this type of information when utilizing these queries, but you can still find valuable info</a:t>
            </a:r>
          </a:p>
        </p:txBody>
      </p:sp>
    </p:spTree>
    <p:extLst>
      <p:ext uri="{BB962C8B-B14F-4D97-AF65-F5344CB8AC3E}">
        <p14:creationId xmlns:p14="http://schemas.microsoft.com/office/powerpoint/2010/main" val="3897871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0"/>
            <a:ext cx="12192001" cy="6858001"/>
          </a:xfrm>
          <a:prstGeom prst="rect">
            <a:avLst/>
          </a:prstGeom>
        </p:spPr>
      </p:pic>
      <p:sp>
        <p:nvSpPr>
          <p:cNvPr id="2" name="TextBox 1">
            <a:extLst>
              <a:ext uri="{FF2B5EF4-FFF2-40B4-BE49-F238E27FC236}">
                <a16:creationId xmlns:a16="http://schemas.microsoft.com/office/drawing/2014/main" id="{B6F96AFD-B3C9-9DFD-3D67-0DE42A359357}"/>
              </a:ext>
            </a:extLst>
          </p:cNvPr>
          <p:cNvSpPr txBox="1"/>
          <p:nvPr/>
        </p:nvSpPr>
        <p:spPr>
          <a:xfrm>
            <a:off x="4895991" y="218953"/>
            <a:ext cx="2400016" cy="707886"/>
          </a:xfrm>
          <a:prstGeom prst="rect">
            <a:avLst/>
          </a:prstGeom>
          <a:noFill/>
        </p:spPr>
        <p:txBody>
          <a:bodyPr wrap="none" rtlCol="0">
            <a:spAutoFit/>
          </a:bodyPr>
          <a:lstStyle/>
          <a:p>
            <a:r>
              <a:rPr lang="en-US" sz="4000" dirty="0" err="1"/>
              <a:t>MetaData</a:t>
            </a:r>
            <a:endParaRPr lang="en-US" sz="3200" dirty="0"/>
          </a:p>
        </p:txBody>
      </p:sp>
      <p:pic>
        <p:nvPicPr>
          <p:cNvPr id="7" name="Picture 6">
            <a:extLst>
              <a:ext uri="{FF2B5EF4-FFF2-40B4-BE49-F238E27FC236}">
                <a16:creationId xmlns:a16="http://schemas.microsoft.com/office/drawing/2014/main" id="{4856F5B9-56A3-9203-6421-AC09940A3A78}"/>
              </a:ext>
            </a:extLst>
          </p:cNvPr>
          <p:cNvPicPr>
            <a:picLocks noChangeAspect="1"/>
          </p:cNvPicPr>
          <p:nvPr/>
        </p:nvPicPr>
        <p:blipFill>
          <a:blip r:embed="rId3"/>
          <a:stretch>
            <a:fillRect/>
          </a:stretch>
        </p:blipFill>
        <p:spPr>
          <a:xfrm>
            <a:off x="2244504" y="1734077"/>
            <a:ext cx="7702987" cy="4784587"/>
          </a:xfrm>
          <a:prstGeom prst="rect">
            <a:avLst/>
          </a:prstGeom>
        </p:spPr>
      </p:pic>
      <p:sp>
        <p:nvSpPr>
          <p:cNvPr id="9" name="TextBox 8">
            <a:extLst>
              <a:ext uri="{FF2B5EF4-FFF2-40B4-BE49-F238E27FC236}">
                <a16:creationId xmlns:a16="http://schemas.microsoft.com/office/drawing/2014/main" id="{E00D5C79-D81C-CDDE-DA28-7BEABB2D50A6}"/>
              </a:ext>
            </a:extLst>
          </p:cNvPr>
          <p:cNvSpPr txBox="1"/>
          <p:nvPr/>
        </p:nvSpPr>
        <p:spPr>
          <a:xfrm>
            <a:off x="3439495" y="1145792"/>
            <a:ext cx="5313007" cy="369332"/>
          </a:xfrm>
          <a:prstGeom prst="rect">
            <a:avLst/>
          </a:prstGeom>
          <a:noFill/>
        </p:spPr>
        <p:txBody>
          <a:bodyPr wrap="square">
            <a:spAutoFit/>
          </a:bodyPr>
          <a:lstStyle/>
          <a:p>
            <a:r>
              <a:rPr lang="en-US" b="1" dirty="0"/>
              <a:t>“Data that provides information about other data</a:t>
            </a:r>
            <a:r>
              <a:rPr lang="en-US" dirty="0"/>
              <a:t>"</a:t>
            </a:r>
          </a:p>
        </p:txBody>
      </p:sp>
    </p:spTree>
    <p:extLst>
      <p:ext uri="{BB962C8B-B14F-4D97-AF65-F5344CB8AC3E}">
        <p14:creationId xmlns:p14="http://schemas.microsoft.com/office/powerpoint/2010/main" val="1304314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1"/>
            <a:ext cx="12192001" cy="6858001"/>
          </a:xfrm>
          <a:prstGeom prst="rect">
            <a:avLst/>
          </a:prstGeom>
        </p:spPr>
      </p:pic>
      <p:sp>
        <p:nvSpPr>
          <p:cNvPr id="6" name="TextBox 5">
            <a:extLst>
              <a:ext uri="{FF2B5EF4-FFF2-40B4-BE49-F238E27FC236}">
                <a16:creationId xmlns:a16="http://schemas.microsoft.com/office/drawing/2014/main" id="{2DE0BD4C-2BD7-067F-F332-13BCD0968CE2}"/>
              </a:ext>
            </a:extLst>
          </p:cNvPr>
          <p:cNvSpPr txBox="1"/>
          <p:nvPr/>
        </p:nvSpPr>
        <p:spPr>
          <a:xfrm>
            <a:off x="698089" y="1019642"/>
            <a:ext cx="7826477" cy="1477328"/>
          </a:xfrm>
          <a:prstGeom prst="rect">
            <a:avLst/>
          </a:prstGeom>
          <a:noFill/>
        </p:spPr>
        <p:txBody>
          <a:bodyPr wrap="square" rtlCol="0">
            <a:spAutoFit/>
          </a:bodyPr>
          <a:lstStyle/>
          <a:p>
            <a:r>
              <a:rPr lang="en-US" dirty="0"/>
              <a:t>Do not stop there these tools are just the tip of the iceberg, search and explore more as tools with specific or general capabilities are out there.</a:t>
            </a:r>
          </a:p>
          <a:p>
            <a:endParaRPr lang="en-US" dirty="0"/>
          </a:p>
          <a:p>
            <a:r>
              <a:rPr lang="en-US" dirty="0">
                <a:hlinkClick r:id="rId3"/>
              </a:rPr>
              <a:t>https://github.com/jivoi/awesome-osint</a:t>
            </a:r>
            <a:endParaRPr lang="en-US" dirty="0"/>
          </a:p>
          <a:p>
            <a:endParaRPr lang="en-US" dirty="0"/>
          </a:p>
        </p:txBody>
      </p:sp>
      <p:pic>
        <p:nvPicPr>
          <p:cNvPr id="8" name="Picture 7">
            <a:extLst>
              <a:ext uri="{FF2B5EF4-FFF2-40B4-BE49-F238E27FC236}">
                <a16:creationId xmlns:a16="http://schemas.microsoft.com/office/drawing/2014/main" id="{2BB42B9F-39BE-4E00-BAA5-A1DA5E6781CA}"/>
              </a:ext>
            </a:extLst>
          </p:cNvPr>
          <p:cNvPicPr>
            <a:picLocks noChangeAspect="1"/>
          </p:cNvPicPr>
          <p:nvPr/>
        </p:nvPicPr>
        <p:blipFill>
          <a:blip r:embed="rId4"/>
          <a:stretch>
            <a:fillRect/>
          </a:stretch>
        </p:blipFill>
        <p:spPr>
          <a:xfrm>
            <a:off x="4611328" y="2387922"/>
            <a:ext cx="6730146" cy="4134498"/>
          </a:xfrm>
          <a:prstGeom prst="rect">
            <a:avLst/>
          </a:prstGeom>
        </p:spPr>
      </p:pic>
    </p:spTree>
    <p:extLst>
      <p:ext uri="{BB962C8B-B14F-4D97-AF65-F5344CB8AC3E}">
        <p14:creationId xmlns:p14="http://schemas.microsoft.com/office/powerpoint/2010/main" val="2335912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0"/>
            <a:ext cx="12191999" cy="6858000"/>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Active</a:t>
            </a:r>
          </a:p>
        </p:txBody>
      </p:sp>
      <p:sp>
        <p:nvSpPr>
          <p:cNvPr id="2" name="TextBox 1">
            <a:extLst>
              <a:ext uri="{FF2B5EF4-FFF2-40B4-BE49-F238E27FC236}">
                <a16:creationId xmlns:a16="http://schemas.microsoft.com/office/drawing/2014/main" id="{161B35E4-0EBD-9AE3-50CD-F9BE4BFF9833}"/>
              </a:ext>
            </a:extLst>
          </p:cNvPr>
          <p:cNvSpPr txBox="1"/>
          <p:nvPr/>
        </p:nvSpPr>
        <p:spPr>
          <a:xfrm>
            <a:off x="913795" y="1733355"/>
            <a:ext cx="9275234" cy="1200329"/>
          </a:xfrm>
          <a:prstGeom prst="rect">
            <a:avLst/>
          </a:prstGeom>
          <a:noFill/>
        </p:spPr>
        <p:txBody>
          <a:bodyPr wrap="square" rtlCol="0">
            <a:spAutoFit/>
          </a:bodyPr>
          <a:lstStyle/>
          <a:p>
            <a:r>
              <a:rPr lang="en-US" dirty="0"/>
              <a:t>Nmap</a:t>
            </a:r>
          </a:p>
          <a:p>
            <a:endParaRPr lang="en-US" dirty="0"/>
          </a:p>
          <a:p>
            <a:r>
              <a:rPr lang="en-US" dirty="0"/>
              <a:t>Nmap is a network scanner created by Gordon Lyon. Nmap is used to discover hosts and services on a computer network by sending packets and analyzing the responses.</a:t>
            </a:r>
          </a:p>
        </p:txBody>
      </p:sp>
      <p:sp>
        <p:nvSpPr>
          <p:cNvPr id="3" name="TextBox 2">
            <a:extLst>
              <a:ext uri="{FF2B5EF4-FFF2-40B4-BE49-F238E27FC236}">
                <a16:creationId xmlns:a16="http://schemas.microsoft.com/office/drawing/2014/main" id="{BFFBFD8F-B846-F455-4155-447F8B8F6450}"/>
              </a:ext>
            </a:extLst>
          </p:cNvPr>
          <p:cNvSpPr txBox="1"/>
          <p:nvPr/>
        </p:nvSpPr>
        <p:spPr>
          <a:xfrm>
            <a:off x="913795" y="3480361"/>
            <a:ext cx="9461241" cy="1477328"/>
          </a:xfrm>
          <a:prstGeom prst="rect">
            <a:avLst/>
          </a:prstGeom>
          <a:noFill/>
        </p:spPr>
        <p:txBody>
          <a:bodyPr wrap="square" rtlCol="0">
            <a:spAutoFit/>
          </a:bodyPr>
          <a:lstStyle/>
          <a:p>
            <a:r>
              <a:rPr lang="en-US" dirty="0"/>
              <a:t>Nuclei</a:t>
            </a:r>
          </a:p>
          <a:p>
            <a:endParaRPr lang="en-US" dirty="0"/>
          </a:p>
          <a:p>
            <a:r>
              <a:rPr lang="en-US" dirty="0"/>
              <a:t>Nuclei is used to send requests across targets based on a template, leading to zero false positives and providing fast scanning on a large number of hosts. Nuclei offers scanning for a variety of protocols, including TCP, DNS, HTTP, SSL, File, </a:t>
            </a:r>
            <a:r>
              <a:rPr lang="en-US" dirty="0" err="1"/>
              <a:t>Whois</a:t>
            </a:r>
            <a:r>
              <a:rPr lang="en-US" dirty="0"/>
              <a:t>, </a:t>
            </a:r>
            <a:r>
              <a:rPr lang="en-US" dirty="0" err="1"/>
              <a:t>Websocket</a:t>
            </a:r>
            <a:r>
              <a:rPr lang="en-US" dirty="0"/>
              <a:t>, Headless etc.</a:t>
            </a:r>
          </a:p>
        </p:txBody>
      </p:sp>
      <p:sp>
        <p:nvSpPr>
          <p:cNvPr id="6" name="TextBox 5">
            <a:extLst>
              <a:ext uri="{FF2B5EF4-FFF2-40B4-BE49-F238E27FC236}">
                <a16:creationId xmlns:a16="http://schemas.microsoft.com/office/drawing/2014/main" id="{0E567FFB-A0C4-5ECB-812B-F9C2BF6F1A69}"/>
              </a:ext>
            </a:extLst>
          </p:cNvPr>
          <p:cNvSpPr txBox="1"/>
          <p:nvPr/>
        </p:nvSpPr>
        <p:spPr>
          <a:xfrm>
            <a:off x="5284539" y="5504366"/>
            <a:ext cx="1622921" cy="523220"/>
          </a:xfrm>
          <a:prstGeom prst="rect">
            <a:avLst/>
          </a:prstGeom>
          <a:noFill/>
        </p:spPr>
        <p:txBody>
          <a:bodyPr wrap="square" rtlCol="0">
            <a:spAutoFit/>
          </a:bodyPr>
          <a:lstStyle/>
          <a:p>
            <a:r>
              <a:rPr lang="en-US" sz="2800" dirty="0"/>
              <a:t>ETC…</a:t>
            </a:r>
          </a:p>
        </p:txBody>
      </p:sp>
    </p:spTree>
    <p:extLst>
      <p:ext uri="{BB962C8B-B14F-4D97-AF65-F5344CB8AC3E}">
        <p14:creationId xmlns:p14="http://schemas.microsoft.com/office/powerpoint/2010/main" val="1233083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3794" y="280986"/>
            <a:ext cx="10353762" cy="970450"/>
          </a:xfrm>
        </p:spPr>
        <p:txBody>
          <a:bodyPr/>
          <a:lstStyle/>
          <a:p>
            <a:r>
              <a:rPr lang="en-US" dirty="0"/>
              <a:t>NMAP</a:t>
            </a:r>
          </a:p>
        </p:txBody>
      </p:sp>
      <p:pic>
        <p:nvPicPr>
          <p:cNvPr id="3" name="Picture 2">
            <a:extLst>
              <a:ext uri="{FF2B5EF4-FFF2-40B4-BE49-F238E27FC236}">
                <a16:creationId xmlns:a16="http://schemas.microsoft.com/office/drawing/2014/main" id="{7292BF75-D55D-7F90-5A27-48545B49F84F}"/>
              </a:ext>
            </a:extLst>
          </p:cNvPr>
          <p:cNvPicPr>
            <a:picLocks noChangeAspect="1"/>
          </p:cNvPicPr>
          <p:nvPr/>
        </p:nvPicPr>
        <p:blipFill>
          <a:blip r:embed="rId3"/>
          <a:stretch>
            <a:fillRect/>
          </a:stretch>
        </p:blipFill>
        <p:spPr>
          <a:xfrm>
            <a:off x="1224052" y="1042950"/>
            <a:ext cx="9733245" cy="5648247"/>
          </a:xfrm>
          <a:prstGeom prst="rect">
            <a:avLst/>
          </a:prstGeom>
        </p:spPr>
      </p:pic>
    </p:spTree>
    <p:extLst>
      <p:ext uri="{BB962C8B-B14F-4D97-AF65-F5344CB8AC3E}">
        <p14:creationId xmlns:p14="http://schemas.microsoft.com/office/powerpoint/2010/main" val="2536667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Nuclei</a:t>
            </a:r>
          </a:p>
        </p:txBody>
      </p:sp>
      <p:pic>
        <p:nvPicPr>
          <p:cNvPr id="3" name="Picture 2">
            <a:extLst>
              <a:ext uri="{FF2B5EF4-FFF2-40B4-BE49-F238E27FC236}">
                <a16:creationId xmlns:a16="http://schemas.microsoft.com/office/drawing/2014/main" id="{73AABF8A-13F9-7150-4A15-C6BAABA68FED}"/>
              </a:ext>
            </a:extLst>
          </p:cNvPr>
          <p:cNvPicPr>
            <a:picLocks noChangeAspect="1"/>
          </p:cNvPicPr>
          <p:nvPr/>
        </p:nvPicPr>
        <p:blipFill>
          <a:blip r:embed="rId3"/>
          <a:stretch>
            <a:fillRect/>
          </a:stretch>
        </p:blipFill>
        <p:spPr>
          <a:xfrm>
            <a:off x="1058251" y="1580050"/>
            <a:ext cx="10064849" cy="4238780"/>
          </a:xfrm>
          <a:prstGeom prst="rect">
            <a:avLst/>
          </a:prstGeom>
        </p:spPr>
      </p:pic>
    </p:spTree>
    <p:extLst>
      <p:ext uri="{BB962C8B-B14F-4D97-AF65-F5344CB8AC3E}">
        <p14:creationId xmlns:p14="http://schemas.microsoft.com/office/powerpoint/2010/main" val="2576664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0"/>
            <a:ext cx="12191999" cy="6858000"/>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Exercise</a:t>
            </a:r>
          </a:p>
        </p:txBody>
      </p:sp>
      <p:sp>
        <p:nvSpPr>
          <p:cNvPr id="3" name="TextBox 2">
            <a:extLst>
              <a:ext uri="{FF2B5EF4-FFF2-40B4-BE49-F238E27FC236}">
                <a16:creationId xmlns:a16="http://schemas.microsoft.com/office/drawing/2014/main" id="{8606F268-BA64-8129-A0D5-9B06D358A76D}"/>
              </a:ext>
            </a:extLst>
          </p:cNvPr>
          <p:cNvSpPr txBox="1"/>
          <p:nvPr/>
        </p:nvSpPr>
        <p:spPr>
          <a:xfrm>
            <a:off x="913795" y="1580050"/>
            <a:ext cx="7352523" cy="923330"/>
          </a:xfrm>
          <a:prstGeom prst="rect">
            <a:avLst/>
          </a:prstGeom>
          <a:noFill/>
        </p:spPr>
        <p:txBody>
          <a:bodyPr wrap="square" rtlCol="0">
            <a:spAutoFit/>
          </a:bodyPr>
          <a:lstStyle/>
          <a:p>
            <a:pPr marL="285750" indent="-285750">
              <a:buFont typeface="Arial" panose="020B0604020202020204" pitchFamily="34" charset="0"/>
              <a:buChar char="•"/>
            </a:pPr>
            <a:r>
              <a:rPr lang="en-US" dirty="0"/>
              <a:t>Find the location in the photo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Extra: Find secret site with some old posts</a:t>
            </a:r>
          </a:p>
        </p:txBody>
      </p:sp>
    </p:spTree>
    <p:extLst>
      <p:ext uri="{BB962C8B-B14F-4D97-AF65-F5344CB8AC3E}">
        <p14:creationId xmlns:p14="http://schemas.microsoft.com/office/powerpoint/2010/main" val="2485817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Weaponization &amp; Initial Access</a:t>
            </a:r>
          </a:p>
        </p:txBody>
      </p:sp>
      <p:sp>
        <p:nvSpPr>
          <p:cNvPr id="2" name="TextBox 1">
            <a:extLst>
              <a:ext uri="{FF2B5EF4-FFF2-40B4-BE49-F238E27FC236}">
                <a16:creationId xmlns:a16="http://schemas.microsoft.com/office/drawing/2014/main" id="{708AC4E6-934A-013C-24D4-DDAC6FE35969}"/>
              </a:ext>
            </a:extLst>
          </p:cNvPr>
          <p:cNvSpPr txBox="1"/>
          <p:nvPr/>
        </p:nvSpPr>
        <p:spPr>
          <a:xfrm>
            <a:off x="913795" y="1866484"/>
            <a:ext cx="8715397" cy="2585323"/>
          </a:xfrm>
          <a:prstGeom prst="rect">
            <a:avLst/>
          </a:prstGeom>
          <a:noFill/>
        </p:spPr>
        <p:txBody>
          <a:bodyPr wrap="square" rtlCol="0">
            <a:spAutoFit/>
          </a:bodyPr>
          <a:lstStyle/>
          <a:p>
            <a:r>
              <a:rPr lang="en-US" dirty="0"/>
              <a:t>Weaponization is the part of the engagement where the Red Teamer generates payloads to exploit the target</a:t>
            </a:r>
          </a:p>
          <a:p>
            <a:endParaRPr lang="en-US" dirty="0"/>
          </a:p>
          <a:p>
            <a:r>
              <a:rPr lang="en-US" dirty="0"/>
              <a:t>Examples:</a:t>
            </a:r>
          </a:p>
          <a:p>
            <a:pPr marL="285750" indent="-285750">
              <a:buFont typeface="Arial" panose="020B0604020202020204" pitchFamily="34" charset="0"/>
              <a:buChar char="•"/>
            </a:pPr>
            <a:r>
              <a:rPr lang="en-US" dirty="0"/>
              <a:t>HTA</a:t>
            </a:r>
          </a:p>
          <a:p>
            <a:pPr marL="285750" indent="-285750">
              <a:buFont typeface="Arial" panose="020B0604020202020204" pitchFamily="34" charset="0"/>
              <a:buChar char="•"/>
            </a:pPr>
            <a:r>
              <a:rPr lang="en-US" dirty="0"/>
              <a:t>MACROS</a:t>
            </a:r>
          </a:p>
          <a:p>
            <a:pPr marL="285750" indent="-285750">
              <a:buFont typeface="Arial" panose="020B0604020202020204" pitchFamily="34" charset="0"/>
              <a:buChar char="•"/>
            </a:pPr>
            <a:r>
              <a:rPr lang="en-US" dirty="0"/>
              <a:t>Jscript</a:t>
            </a:r>
          </a:p>
          <a:p>
            <a:pPr marL="285750" indent="-285750">
              <a:buFont typeface="Arial" panose="020B0604020202020204" pitchFamily="34" charset="0"/>
              <a:buChar char="•"/>
            </a:pPr>
            <a:r>
              <a:rPr lang="en-US" dirty="0"/>
              <a:t>CPL</a:t>
            </a:r>
          </a:p>
          <a:p>
            <a:pPr marL="285750" indent="-285750">
              <a:buFont typeface="Arial" panose="020B0604020202020204" pitchFamily="34" charset="0"/>
              <a:buChar char="•"/>
            </a:pPr>
            <a:r>
              <a:rPr lang="en-US" dirty="0"/>
              <a:t>And More…</a:t>
            </a:r>
          </a:p>
        </p:txBody>
      </p:sp>
    </p:spTree>
    <p:extLst>
      <p:ext uri="{BB962C8B-B14F-4D97-AF65-F5344CB8AC3E}">
        <p14:creationId xmlns:p14="http://schemas.microsoft.com/office/powerpoint/2010/main" val="2469428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
            <a:ext cx="12192001" cy="6858001"/>
          </a:xfrm>
          <a:prstGeom prst="rect">
            <a:avLst/>
          </a:prstGeom>
        </p:spPr>
      </p:pic>
      <p:sp>
        <p:nvSpPr>
          <p:cNvPr id="2" name="Title 1">
            <a:extLst>
              <a:ext uri="{FF2B5EF4-FFF2-40B4-BE49-F238E27FC236}">
                <a16:creationId xmlns:a16="http://schemas.microsoft.com/office/drawing/2014/main" id="{B50DD082-5CA8-E34D-36C0-66EAABF91108}"/>
              </a:ext>
            </a:extLst>
          </p:cNvPr>
          <p:cNvSpPr>
            <a:spLocks noGrp="1"/>
          </p:cNvSpPr>
          <p:nvPr>
            <p:ph type="title"/>
          </p:nvPr>
        </p:nvSpPr>
        <p:spPr>
          <a:xfrm>
            <a:off x="527395" y="673608"/>
            <a:ext cx="3930305" cy="707517"/>
          </a:xfrm>
        </p:spPr>
        <p:txBody>
          <a:bodyPr vert="horz" lIns="91440" tIns="45720" rIns="91440" bIns="45720" rtlCol="0" anchor="t">
            <a:normAutofit/>
          </a:bodyPr>
          <a:lstStyle/>
          <a:p>
            <a:r>
              <a:rPr lang="en-US" dirty="0">
                <a:solidFill>
                  <a:srgbClr val="FFFFFF"/>
                </a:solidFill>
              </a:rPr>
              <a:t>WHOAMI</a:t>
            </a:r>
          </a:p>
        </p:txBody>
      </p:sp>
      <p:sp>
        <p:nvSpPr>
          <p:cNvPr id="7" name="TextBox 6">
            <a:extLst>
              <a:ext uri="{FF2B5EF4-FFF2-40B4-BE49-F238E27FC236}">
                <a16:creationId xmlns:a16="http://schemas.microsoft.com/office/drawing/2014/main" id="{595F5E3D-583D-B586-5146-982B9122670F}"/>
              </a:ext>
            </a:extLst>
          </p:cNvPr>
          <p:cNvSpPr txBox="1"/>
          <p:nvPr/>
        </p:nvSpPr>
        <p:spPr>
          <a:xfrm>
            <a:off x="1339159" y="2054737"/>
            <a:ext cx="5725798" cy="2585323"/>
          </a:xfrm>
          <a:prstGeom prst="rect">
            <a:avLst/>
          </a:prstGeom>
          <a:noFill/>
        </p:spPr>
        <p:txBody>
          <a:bodyPr wrap="none" rtlCol="0">
            <a:spAutoFit/>
          </a:bodyPr>
          <a:lstStyle/>
          <a:p>
            <a:pPr marL="285750" indent="-285750">
              <a:buFont typeface="Arial" panose="020B0604020202020204" pitchFamily="34" charset="0"/>
              <a:buChar char="•"/>
            </a:pPr>
            <a:r>
              <a:rPr lang="en-US" dirty="0"/>
              <a:t>Notes: Red Team Notes 2.0</a:t>
            </a:r>
          </a:p>
          <a:p>
            <a:pPr marL="285750" indent="-285750">
              <a:buFont typeface="Arial" panose="020B0604020202020204" pitchFamily="34" charset="0"/>
              <a:buChar char="•"/>
            </a:pPr>
            <a:r>
              <a:rPr lang="en-US" dirty="0"/>
              <a:t>Twitter - @dmcxblue</a:t>
            </a:r>
          </a:p>
          <a:p>
            <a:pPr marL="285750" indent="-285750">
              <a:buFont typeface="Arial" panose="020B0604020202020204" pitchFamily="34" charset="0"/>
              <a:buChar char="•"/>
            </a:pPr>
            <a:r>
              <a:rPr lang="en-US" dirty="0"/>
              <a:t>Red Teamer @ Voya</a:t>
            </a:r>
          </a:p>
          <a:p>
            <a:pPr marL="285750" indent="-285750">
              <a:buFont typeface="Arial" panose="020B0604020202020204" pitchFamily="34" charset="0"/>
              <a:buChar char="•"/>
            </a:pPr>
            <a:r>
              <a:rPr lang="en-US" dirty="0"/>
              <a:t>Certificates</a:t>
            </a:r>
          </a:p>
          <a:p>
            <a:pPr marL="742950" lvl="1" indent="-285750">
              <a:buFont typeface="Arial" panose="020B0604020202020204" pitchFamily="34" charset="0"/>
              <a:buChar char="•"/>
            </a:pPr>
            <a:r>
              <a:rPr lang="en-US" dirty="0"/>
              <a:t>OSCP – Offensive Security Certified Professional</a:t>
            </a:r>
          </a:p>
          <a:p>
            <a:pPr marL="742950" lvl="1" indent="-285750">
              <a:buFont typeface="Arial" panose="020B0604020202020204" pitchFamily="34" charset="0"/>
              <a:buChar char="•"/>
            </a:pPr>
            <a:r>
              <a:rPr lang="en-US" dirty="0"/>
              <a:t>OSWP – Offensive Security Wireless Professional</a:t>
            </a:r>
          </a:p>
          <a:p>
            <a:pPr marL="742950" lvl="1" indent="-285750">
              <a:buFont typeface="Arial" panose="020B0604020202020204" pitchFamily="34" charset="0"/>
              <a:buChar char="•"/>
            </a:pPr>
            <a:r>
              <a:rPr lang="en-US" dirty="0"/>
              <a:t>CRTO – Certified Red Team Operator</a:t>
            </a:r>
          </a:p>
          <a:p>
            <a:pPr marL="742950" lvl="1" indent="-285750">
              <a:buFont typeface="Arial" panose="020B0604020202020204" pitchFamily="34" charset="0"/>
              <a:buChar char="•"/>
            </a:pPr>
            <a:r>
              <a:rPr lang="en-US" dirty="0"/>
              <a:t>CRTA – Certified Red Team Analyst</a:t>
            </a:r>
          </a:p>
          <a:p>
            <a:pPr marL="742950" lvl="1" indent="-285750">
              <a:buFont typeface="Arial" panose="020B0604020202020204" pitchFamily="34" charset="0"/>
              <a:buChar char="•"/>
            </a:pPr>
            <a:r>
              <a:rPr lang="en-US" dirty="0"/>
              <a:t>CRTS – Certified Red Team Specialist</a:t>
            </a:r>
          </a:p>
        </p:txBody>
      </p:sp>
    </p:spTree>
    <p:extLst>
      <p:ext uri="{BB962C8B-B14F-4D97-AF65-F5344CB8AC3E}">
        <p14:creationId xmlns:p14="http://schemas.microsoft.com/office/powerpoint/2010/main" val="2134712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HTA</a:t>
            </a:r>
          </a:p>
        </p:txBody>
      </p:sp>
      <p:sp>
        <p:nvSpPr>
          <p:cNvPr id="2" name="TextBox 1">
            <a:extLst>
              <a:ext uri="{FF2B5EF4-FFF2-40B4-BE49-F238E27FC236}">
                <a16:creationId xmlns:a16="http://schemas.microsoft.com/office/drawing/2014/main" id="{154EDA52-9BED-7D22-E455-940613AA48B0}"/>
              </a:ext>
            </a:extLst>
          </p:cNvPr>
          <p:cNvSpPr txBox="1"/>
          <p:nvPr/>
        </p:nvSpPr>
        <p:spPr>
          <a:xfrm>
            <a:off x="913795" y="1580050"/>
            <a:ext cx="10460221" cy="923330"/>
          </a:xfrm>
          <a:prstGeom prst="rect">
            <a:avLst/>
          </a:prstGeom>
          <a:noFill/>
        </p:spPr>
        <p:txBody>
          <a:bodyPr wrap="square" rtlCol="0">
            <a:spAutoFit/>
          </a:bodyPr>
          <a:lstStyle/>
          <a:p>
            <a:r>
              <a:rPr lang="en-US" dirty="0">
                <a:effectLst/>
              </a:rPr>
              <a:t>An HTML Application (HTA) is a Microsoft Windows program whose source consists of HTML, Dynamic HTML, and one or more scripting languages supported by Internet Explorer, such as VBScript or JScript.</a:t>
            </a:r>
            <a:endParaRPr lang="en-US" dirty="0"/>
          </a:p>
        </p:txBody>
      </p:sp>
      <p:pic>
        <p:nvPicPr>
          <p:cNvPr id="8" name="Picture 7">
            <a:extLst>
              <a:ext uri="{FF2B5EF4-FFF2-40B4-BE49-F238E27FC236}">
                <a16:creationId xmlns:a16="http://schemas.microsoft.com/office/drawing/2014/main" id="{89E53EFE-A9DC-360A-814C-B69DE726E120}"/>
              </a:ext>
            </a:extLst>
          </p:cNvPr>
          <p:cNvPicPr>
            <a:picLocks noChangeAspect="1"/>
          </p:cNvPicPr>
          <p:nvPr/>
        </p:nvPicPr>
        <p:blipFill>
          <a:blip r:embed="rId3"/>
          <a:stretch>
            <a:fillRect/>
          </a:stretch>
        </p:blipFill>
        <p:spPr>
          <a:xfrm>
            <a:off x="3135961" y="2503380"/>
            <a:ext cx="5909429" cy="2750095"/>
          </a:xfrm>
          <a:prstGeom prst="rect">
            <a:avLst/>
          </a:prstGeom>
        </p:spPr>
      </p:pic>
    </p:spTree>
    <p:extLst>
      <p:ext uri="{BB962C8B-B14F-4D97-AF65-F5344CB8AC3E}">
        <p14:creationId xmlns:p14="http://schemas.microsoft.com/office/powerpoint/2010/main" val="861627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1"/>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3795" y="420714"/>
            <a:ext cx="10353762" cy="970450"/>
          </a:xfrm>
        </p:spPr>
        <p:txBody>
          <a:bodyPr/>
          <a:lstStyle/>
          <a:p>
            <a:r>
              <a:rPr lang="en-US" dirty="0"/>
              <a:t>Macros (VBA)</a:t>
            </a:r>
          </a:p>
        </p:txBody>
      </p:sp>
      <p:sp>
        <p:nvSpPr>
          <p:cNvPr id="2" name="TextBox 1">
            <a:extLst>
              <a:ext uri="{FF2B5EF4-FFF2-40B4-BE49-F238E27FC236}">
                <a16:creationId xmlns:a16="http://schemas.microsoft.com/office/drawing/2014/main" id="{F40413A8-D9E5-0490-F62B-5A2EDDEE643D}"/>
              </a:ext>
            </a:extLst>
          </p:cNvPr>
          <p:cNvSpPr txBox="1"/>
          <p:nvPr/>
        </p:nvSpPr>
        <p:spPr>
          <a:xfrm>
            <a:off x="913795" y="1488713"/>
            <a:ext cx="10296525" cy="646331"/>
          </a:xfrm>
          <a:prstGeom prst="rect">
            <a:avLst/>
          </a:prstGeom>
          <a:noFill/>
        </p:spPr>
        <p:txBody>
          <a:bodyPr wrap="square" rtlCol="0">
            <a:spAutoFit/>
          </a:bodyPr>
          <a:lstStyle/>
          <a:p>
            <a:r>
              <a:rPr lang="en-US" dirty="0">
                <a:effectLst/>
              </a:rPr>
              <a:t>Macros, they are series of commands and instructions that you group together as a single command to accomplish a task automatically. Macros are also popular </a:t>
            </a:r>
            <a:r>
              <a:rPr lang="en-US" dirty="0"/>
              <a:t>since these can interact with the Windows API</a:t>
            </a:r>
          </a:p>
        </p:txBody>
      </p:sp>
      <p:pic>
        <p:nvPicPr>
          <p:cNvPr id="6" name="Picture 5">
            <a:extLst>
              <a:ext uri="{FF2B5EF4-FFF2-40B4-BE49-F238E27FC236}">
                <a16:creationId xmlns:a16="http://schemas.microsoft.com/office/drawing/2014/main" id="{3FFD6E1E-941C-2220-6502-B69945246E3D}"/>
              </a:ext>
            </a:extLst>
          </p:cNvPr>
          <p:cNvPicPr>
            <a:picLocks noChangeAspect="1"/>
          </p:cNvPicPr>
          <p:nvPr/>
        </p:nvPicPr>
        <p:blipFill>
          <a:blip r:embed="rId3"/>
          <a:stretch>
            <a:fillRect/>
          </a:stretch>
        </p:blipFill>
        <p:spPr>
          <a:xfrm>
            <a:off x="2475634" y="2680772"/>
            <a:ext cx="7230083" cy="3631499"/>
          </a:xfrm>
          <a:prstGeom prst="rect">
            <a:avLst/>
          </a:prstGeom>
        </p:spPr>
      </p:pic>
    </p:spTree>
    <p:extLst>
      <p:ext uri="{BB962C8B-B14F-4D97-AF65-F5344CB8AC3E}">
        <p14:creationId xmlns:p14="http://schemas.microsoft.com/office/powerpoint/2010/main" val="894710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JScript</a:t>
            </a:r>
          </a:p>
        </p:txBody>
      </p:sp>
      <p:sp>
        <p:nvSpPr>
          <p:cNvPr id="2" name="TextBox 1">
            <a:extLst>
              <a:ext uri="{FF2B5EF4-FFF2-40B4-BE49-F238E27FC236}">
                <a16:creationId xmlns:a16="http://schemas.microsoft.com/office/drawing/2014/main" id="{F0EA6F64-99BE-7C40-C1ED-3A2FD564C50E}"/>
              </a:ext>
            </a:extLst>
          </p:cNvPr>
          <p:cNvSpPr txBox="1"/>
          <p:nvPr/>
        </p:nvSpPr>
        <p:spPr>
          <a:xfrm>
            <a:off x="913795" y="1739771"/>
            <a:ext cx="10716208" cy="646331"/>
          </a:xfrm>
          <a:prstGeom prst="rect">
            <a:avLst/>
          </a:prstGeom>
          <a:noFill/>
        </p:spPr>
        <p:txBody>
          <a:bodyPr wrap="square" rtlCol="0">
            <a:spAutoFit/>
          </a:bodyPr>
          <a:lstStyle/>
          <a:p>
            <a:r>
              <a:rPr lang="en-US" dirty="0"/>
              <a:t>JScript is a scripting language developed by Microsoft. It is very similar to JavaScript, and in fact, JScript was Microsoft's implementation of JavaScript for their Internet Explorer web browser.</a:t>
            </a:r>
          </a:p>
        </p:txBody>
      </p:sp>
      <p:pic>
        <p:nvPicPr>
          <p:cNvPr id="6" name="Picture 5">
            <a:extLst>
              <a:ext uri="{FF2B5EF4-FFF2-40B4-BE49-F238E27FC236}">
                <a16:creationId xmlns:a16="http://schemas.microsoft.com/office/drawing/2014/main" id="{A1389D11-6851-9AA2-E99A-680B2C551C3F}"/>
              </a:ext>
            </a:extLst>
          </p:cNvPr>
          <p:cNvPicPr>
            <a:picLocks noChangeAspect="1"/>
          </p:cNvPicPr>
          <p:nvPr/>
        </p:nvPicPr>
        <p:blipFill>
          <a:blip r:embed="rId3"/>
          <a:stretch>
            <a:fillRect/>
          </a:stretch>
        </p:blipFill>
        <p:spPr>
          <a:xfrm>
            <a:off x="2654147" y="3057475"/>
            <a:ext cx="6883706" cy="1933625"/>
          </a:xfrm>
          <a:prstGeom prst="rect">
            <a:avLst/>
          </a:prstGeom>
        </p:spPr>
      </p:pic>
    </p:spTree>
    <p:extLst>
      <p:ext uri="{BB962C8B-B14F-4D97-AF65-F5344CB8AC3E}">
        <p14:creationId xmlns:p14="http://schemas.microsoft.com/office/powerpoint/2010/main" val="1307215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199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CPL</a:t>
            </a:r>
          </a:p>
        </p:txBody>
      </p:sp>
      <p:sp>
        <p:nvSpPr>
          <p:cNvPr id="2" name="TextBox 1">
            <a:extLst>
              <a:ext uri="{FF2B5EF4-FFF2-40B4-BE49-F238E27FC236}">
                <a16:creationId xmlns:a16="http://schemas.microsoft.com/office/drawing/2014/main" id="{FC6B4FE1-6295-1F0E-B809-BF198DE1BB58}"/>
              </a:ext>
            </a:extLst>
          </p:cNvPr>
          <p:cNvSpPr txBox="1"/>
          <p:nvPr/>
        </p:nvSpPr>
        <p:spPr>
          <a:xfrm>
            <a:off x="913795" y="1698294"/>
            <a:ext cx="10486507" cy="923330"/>
          </a:xfrm>
          <a:prstGeom prst="rect">
            <a:avLst/>
          </a:prstGeom>
          <a:noFill/>
        </p:spPr>
        <p:txBody>
          <a:bodyPr wrap="square" rtlCol="0">
            <a:spAutoFit/>
          </a:bodyPr>
          <a:lstStyle/>
          <a:p>
            <a:r>
              <a:rPr lang="en-US" dirty="0"/>
              <a:t>A CPL file is short for Control Panel File. These files are binary files that open with the control panel in a Microsoft Windows operating system and are used to represent and open the tools available in the control panel.</a:t>
            </a:r>
          </a:p>
        </p:txBody>
      </p:sp>
      <p:pic>
        <p:nvPicPr>
          <p:cNvPr id="6" name="Picture 5">
            <a:extLst>
              <a:ext uri="{FF2B5EF4-FFF2-40B4-BE49-F238E27FC236}">
                <a16:creationId xmlns:a16="http://schemas.microsoft.com/office/drawing/2014/main" id="{54986BF5-E6CD-4348-EEF0-A27C6F3B344C}"/>
              </a:ext>
            </a:extLst>
          </p:cNvPr>
          <p:cNvPicPr>
            <a:picLocks noChangeAspect="1"/>
          </p:cNvPicPr>
          <p:nvPr/>
        </p:nvPicPr>
        <p:blipFill>
          <a:blip r:embed="rId3"/>
          <a:stretch>
            <a:fillRect/>
          </a:stretch>
        </p:blipFill>
        <p:spPr>
          <a:xfrm>
            <a:off x="2324528" y="3188574"/>
            <a:ext cx="7665038" cy="2756600"/>
          </a:xfrm>
          <a:prstGeom prst="rect">
            <a:avLst/>
          </a:prstGeom>
        </p:spPr>
      </p:pic>
      <p:sp>
        <p:nvSpPr>
          <p:cNvPr id="7" name="TextBox 6">
            <a:extLst>
              <a:ext uri="{FF2B5EF4-FFF2-40B4-BE49-F238E27FC236}">
                <a16:creationId xmlns:a16="http://schemas.microsoft.com/office/drawing/2014/main" id="{423BE3DB-A80D-EB31-D122-38340F5F2B7B}"/>
              </a:ext>
            </a:extLst>
          </p:cNvPr>
          <p:cNvSpPr txBox="1"/>
          <p:nvPr/>
        </p:nvSpPr>
        <p:spPr>
          <a:xfrm>
            <a:off x="3269223" y="2621624"/>
            <a:ext cx="5775649" cy="307777"/>
          </a:xfrm>
          <a:prstGeom prst="rect">
            <a:avLst/>
          </a:prstGeom>
          <a:noFill/>
        </p:spPr>
        <p:txBody>
          <a:bodyPr wrap="square" rtlCol="0">
            <a:spAutoFit/>
          </a:bodyPr>
          <a:lstStyle/>
          <a:p>
            <a:r>
              <a:rPr lang="en-US" sz="1400" dirty="0"/>
              <a:t>We can see that the .</a:t>
            </a:r>
            <a:r>
              <a:rPr lang="en-US" sz="1400" dirty="0" err="1"/>
              <a:t>cpl</a:t>
            </a:r>
            <a:r>
              <a:rPr lang="en-US" sz="1400" dirty="0"/>
              <a:t> is simply a DLL with </a:t>
            </a:r>
            <a:r>
              <a:rPr lang="en-US" sz="1400" dirty="0" err="1"/>
              <a:t>DllMain</a:t>
            </a:r>
            <a:r>
              <a:rPr lang="en-US" sz="1400" dirty="0"/>
              <a:t> function exported:</a:t>
            </a:r>
          </a:p>
        </p:txBody>
      </p:sp>
    </p:spTree>
    <p:extLst>
      <p:ext uri="{BB962C8B-B14F-4D97-AF65-F5344CB8AC3E}">
        <p14:creationId xmlns:p14="http://schemas.microsoft.com/office/powerpoint/2010/main" val="362603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normAutofit/>
          </a:bodyPr>
          <a:lstStyle/>
          <a:p>
            <a:r>
              <a:rPr lang="en-US" dirty="0"/>
              <a:t>Password Spraying</a:t>
            </a:r>
          </a:p>
        </p:txBody>
      </p:sp>
      <p:sp>
        <p:nvSpPr>
          <p:cNvPr id="2" name="TextBox 1">
            <a:extLst>
              <a:ext uri="{FF2B5EF4-FFF2-40B4-BE49-F238E27FC236}">
                <a16:creationId xmlns:a16="http://schemas.microsoft.com/office/drawing/2014/main" id="{89870829-D3DB-0CF3-2BEE-B9C42791A6E2}"/>
              </a:ext>
            </a:extLst>
          </p:cNvPr>
          <p:cNvSpPr txBox="1"/>
          <p:nvPr/>
        </p:nvSpPr>
        <p:spPr>
          <a:xfrm>
            <a:off x="1071465" y="1978090"/>
            <a:ext cx="10049069" cy="1754326"/>
          </a:xfrm>
          <a:prstGeom prst="rect">
            <a:avLst/>
          </a:prstGeom>
          <a:noFill/>
        </p:spPr>
        <p:txBody>
          <a:bodyPr wrap="square" rtlCol="0">
            <a:spAutoFit/>
          </a:bodyPr>
          <a:lstStyle/>
          <a:p>
            <a:r>
              <a:rPr lang="en-US" dirty="0"/>
              <a:t>Password spraying is a type of cyberattack that targets user accounts and online services, typically with the aim of gaining unauthorized access. </a:t>
            </a:r>
          </a:p>
          <a:p>
            <a:endParaRPr lang="en-US" dirty="0"/>
          </a:p>
          <a:p>
            <a:r>
              <a:rPr lang="en-US" dirty="0"/>
              <a:t>Unlike traditional brute-force attacks, where an attacker systematically tries every possible password for a single user account, password spraying involves trying a few commonly used passwords or a list of commonly used passwords across many user accounts.</a:t>
            </a:r>
          </a:p>
        </p:txBody>
      </p:sp>
    </p:spTree>
    <p:extLst>
      <p:ext uri="{BB962C8B-B14F-4D97-AF65-F5344CB8AC3E}">
        <p14:creationId xmlns:p14="http://schemas.microsoft.com/office/powerpoint/2010/main" val="1454696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7" name="Picture 6">
            <a:extLst>
              <a:ext uri="{FF2B5EF4-FFF2-40B4-BE49-F238E27FC236}">
                <a16:creationId xmlns:a16="http://schemas.microsoft.com/office/drawing/2014/main" id="{CCCFB141-FA7F-C42E-79ED-8FB6BCC4424B}"/>
              </a:ext>
            </a:extLst>
          </p:cNvPr>
          <p:cNvPicPr>
            <a:picLocks noChangeAspect="1"/>
          </p:cNvPicPr>
          <p:nvPr/>
        </p:nvPicPr>
        <p:blipFill>
          <a:blip r:embed="rId3"/>
          <a:stretch>
            <a:fillRect/>
          </a:stretch>
        </p:blipFill>
        <p:spPr>
          <a:xfrm>
            <a:off x="1248454" y="1471797"/>
            <a:ext cx="9695091" cy="3914405"/>
          </a:xfrm>
          <a:prstGeom prst="rect">
            <a:avLst/>
          </a:prstGeom>
        </p:spPr>
      </p:pic>
    </p:spTree>
    <p:extLst>
      <p:ext uri="{BB962C8B-B14F-4D97-AF65-F5344CB8AC3E}">
        <p14:creationId xmlns:p14="http://schemas.microsoft.com/office/powerpoint/2010/main" val="219848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Bonus: AV/EDR</a:t>
            </a:r>
          </a:p>
        </p:txBody>
      </p:sp>
      <p:sp>
        <p:nvSpPr>
          <p:cNvPr id="6" name="TextBox 5">
            <a:extLst>
              <a:ext uri="{FF2B5EF4-FFF2-40B4-BE49-F238E27FC236}">
                <a16:creationId xmlns:a16="http://schemas.microsoft.com/office/drawing/2014/main" id="{2AAB9881-E112-8E5E-7A2F-D36893A80F09}"/>
              </a:ext>
            </a:extLst>
          </p:cNvPr>
          <p:cNvSpPr txBox="1"/>
          <p:nvPr/>
        </p:nvSpPr>
        <p:spPr>
          <a:xfrm>
            <a:off x="924443" y="2108718"/>
            <a:ext cx="1035376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Static Detection</a:t>
            </a:r>
          </a:p>
          <a:p>
            <a:pPr marL="742950" lvl="1" indent="-285750">
              <a:buFont typeface="Arial" panose="020B0604020202020204" pitchFamily="34" charset="0"/>
              <a:buChar char="•"/>
            </a:pPr>
            <a:r>
              <a:rPr lang="en-US" dirty="0"/>
              <a:t>Such as malicious strings (</a:t>
            </a:r>
            <a:r>
              <a:rPr lang="en-US" dirty="0" err="1"/>
              <a:t>Mimikatz</a:t>
            </a:r>
            <a:r>
              <a:rPr lang="en-US" dirty="0"/>
              <a:t>, Meterpreter, Shellcode)</a:t>
            </a:r>
          </a:p>
          <a:p>
            <a:pPr marL="285750" indent="-285750">
              <a:buFont typeface="Arial" panose="020B0604020202020204" pitchFamily="34" charset="0"/>
              <a:buChar char="•"/>
            </a:pPr>
            <a:r>
              <a:rPr lang="en-US" dirty="0"/>
              <a:t>Runtime Detection</a:t>
            </a:r>
          </a:p>
          <a:p>
            <a:pPr marL="742950" lvl="1" indent="-285750">
              <a:buFont typeface="Arial" panose="020B0604020202020204" pitchFamily="34" charset="0"/>
              <a:buChar char="•"/>
            </a:pPr>
            <a:r>
              <a:rPr lang="en-US" dirty="0"/>
              <a:t>When execution happens (What’s the payload doing?, Calling a DNS back?, Calling specific API’s?)</a:t>
            </a:r>
          </a:p>
          <a:p>
            <a:pPr marL="285750" indent="-285750">
              <a:buFont typeface="Arial" panose="020B0604020202020204" pitchFamily="34" charset="0"/>
              <a:buChar char="•"/>
            </a:pPr>
            <a:r>
              <a:rPr lang="en-US" dirty="0"/>
              <a:t>Behavior Detection</a:t>
            </a:r>
          </a:p>
          <a:p>
            <a:pPr marL="742950" lvl="1" indent="-285750">
              <a:buFont typeface="Arial" panose="020B0604020202020204" pitchFamily="34" charset="0"/>
              <a:buChar char="•"/>
            </a:pPr>
            <a:r>
              <a:rPr lang="en-US" dirty="0"/>
              <a:t>What’s the process doing?, Reading Files? Requesting Tickets, Suspicious Commands? (</a:t>
            </a:r>
            <a:r>
              <a:rPr lang="en-US" dirty="0" err="1"/>
              <a:t>Whoami</a:t>
            </a:r>
            <a:r>
              <a:rPr lang="en-US" dirty="0"/>
              <a:t>, Net User, ipconfig)</a:t>
            </a:r>
          </a:p>
        </p:txBody>
      </p:sp>
    </p:spTree>
    <p:extLst>
      <p:ext uri="{BB962C8B-B14F-4D97-AF65-F5344CB8AC3E}">
        <p14:creationId xmlns:p14="http://schemas.microsoft.com/office/powerpoint/2010/main" val="369836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6" name="TextBox 5">
            <a:extLst>
              <a:ext uri="{FF2B5EF4-FFF2-40B4-BE49-F238E27FC236}">
                <a16:creationId xmlns:a16="http://schemas.microsoft.com/office/drawing/2014/main" id="{2AAB9881-E112-8E5E-7A2F-D36893A80F09}"/>
              </a:ext>
            </a:extLst>
          </p:cNvPr>
          <p:cNvSpPr txBox="1"/>
          <p:nvPr/>
        </p:nvSpPr>
        <p:spPr>
          <a:xfrm>
            <a:off x="919118" y="941131"/>
            <a:ext cx="10353762" cy="4524315"/>
          </a:xfrm>
          <a:prstGeom prst="rect">
            <a:avLst/>
          </a:prstGeom>
          <a:noFill/>
        </p:spPr>
        <p:txBody>
          <a:bodyPr wrap="square" rtlCol="0">
            <a:spAutoFit/>
          </a:bodyPr>
          <a:lstStyle/>
          <a:p>
            <a:r>
              <a:rPr lang="en-US" dirty="0"/>
              <a:t>We will encounter security products, features that are applied to the format itself besides the AV/EDR that we are encountering on the host.</a:t>
            </a:r>
          </a:p>
          <a:p>
            <a:endParaRPr lang="en-US" dirty="0"/>
          </a:p>
          <a:p>
            <a:pPr marL="742950" lvl="1" indent="-285750">
              <a:buFont typeface="Arial" panose="020B0604020202020204" pitchFamily="34" charset="0"/>
              <a:buChar char="•"/>
            </a:pPr>
            <a:r>
              <a:rPr lang="en-US" dirty="0"/>
              <a:t>PowerShell: AMSI, Defender</a:t>
            </a:r>
          </a:p>
          <a:p>
            <a:pPr marL="742950" lvl="1" indent="-285750">
              <a:buFont typeface="Arial" panose="020B0604020202020204" pitchFamily="34" charset="0"/>
              <a:buChar char="•"/>
            </a:pPr>
            <a:r>
              <a:rPr lang="en-US" dirty="0"/>
              <a:t>Macros: AMSI, Mark of the Web, Defender</a:t>
            </a:r>
          </a:p>
          <a:p>
            <a:pPr marL="742950" lvl="1" indent="-285750">
              <a:buFont typeface="Arial" panose="020B0604020202020204" pitchFamily="34" charset="0"/>
              <a:buChar char="•"/>
            </a:pPr>
            <a:r>
              <a:rPr lang="en-US" dirty="0"/>
              <a:t>C#: AMSI, Defender</a:t>
            </a:r>
          </a:p>
          <a:p>
            <a:pPr marL="742950" lvl="1" indent="-285750">
              <a:buFont typeface="Arial" panose="020B0604020202020204" pitchFamily="34" charset="0"/>
              <a:buChar char="•"/>
            </a:pPr>
            <a:r>
              <a:rPr lang="en-US" dirty="0"/>
              <a:t>JSCRIPT: AMSI, Defender</a:t>
            </a:r>
          </a:p>
          <a:p>
            <a:pPr marL="285750" indent="-285750">
              <a:buFont typeface="Arial" panose="020B0604020202020204" pitchFamily="34" charset="0"/>
              <a:buChar char="•"/>
            </a:pPr>
            <a:endParaRPr lang="en-US" dirty="0"/>
          </a:p>
          <a:p>
            <a:r>
              <a:rPr lang="en-US" dirty="0"/>
              <a:t>As mentioned previously even our actions can activate these rules of blockage because pf behavior monitoring:</a:t>
            </a:r>
          </a:p>
          <a:p>
            <a:endParaRPr lang="en-US" dirty="0"/>
          </a:p>
          <a:p>
            <a:pPr marL="742950" lvl="1" indent="-285750">
              <a:buFont typeface="Arial" panose="020B0604020202020204" pitchFamily="34" charset="0"/>
              <a:buChar char="•"/>
            </a:pPr>
            <a:r>
              <a:rPr lang="en-US" dirty="0"/>
              <a:t>Running suspicious commands</a:t>
            </a:r>
          </a:p>
          <a:p>
            <a:pPr marL="742950" lvl="1" indent="-285750">
              <a:buFont typeface="Arial" panose="020B0604020202020204" pitchFamily="34" charset="0"/>
              <a:buChar char="•"/>
            </a:pPr>
            <a:r>
              <a:rPr lang="en-US" dirty="0"/>
              <a:t>Calling suspicious APIs</a:t>
            </a:r>
          </a:p>
          <a:p>
            <a:pPr marL="742950" lvl="1" indent="-285750">
              <a:buFont typeface="Arial" panose="020B0604020202020204" pitchFamily="34" charset="0"/>
              <a:buChar char="•"/>
            </a:pPr>
            <a:r>
              <a:rPr lang="en-US" dirty="0"/>
              <a:t>Disabling/Removing Programs or Services</a:t>
            </a:r>
          </a:p>
          <a:p>
            <a:r>
              <a:rPr lang="en-US" dirty="0"/>
              <a:t>	</a:t>
            </a:r>
          </a:p>
          <a:p>
            <a:endParaRPr lang="en-US" dirty="0"/>
          </a:p>
        </p:txBody>
      </p:sp>
    </p:spTree>
    <p:extLst>
      <p:ext uri="{BB962C8B-B14F-4D97-AF65-F5344CB8AC3E}">
        <p14:creationId xmlns:p14="http://schemas.microsoft.com/office/powerpoint/2010/main" val="3093658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7" name="Picture 6">
            <a:extLst>
              <a:ext uri="{FF2B5EF4-FFF2-40B4-BE49-F238E27FC236}">
                <a16:creationId xmlns:a16="http://schemas.microsoft.com/office/drawing/2014/main" id="{7B3B23D9-CBE0-822E-E60A-3D73A6A11F12}"/>
              </a:ext>
            </a:extLst>
          </p:cNvPr>
          <p:cNvPicPr>
            <a:picLocks noChangeAspect="1"/>
          </p:cNvPicPr>
          <p:nvPr/>
        </p:nvPicPr>
        <p:blipFill>
          <a:blip r:embed="rId3"/>
          <a:stretch>
            <a:fillRect/>
          </a:stretch>
        </p:blipFill>
        <p:spPr>
          <a:xfrm>
            <a:off x="749861" y="1041199"/>
            <a:ext cx="10692278" cy="4775602"/>
          </a:xfrm>
          <a:prstGeom prst="rect">
            <a:avLst/>
          </a:prstGeom>
        </p:spPr>
      </p:pic>
    </p:spTree>
    <p:extLst>
      <p:ext uri="{BB962C8B-B14F-4D97-AF65-F5344CB8AC3E}">
        <p14:creationId xmlns:p14="http://schemas.microsoft.com/office/powerpoint/2010/main" val="3439024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F514DCA0-FD11-BB17-3CF8-494BB32B4DA2}"/>
              </a:ext>
            </a:extLst>
          </p:cNvPr>
          <p:cNvPicPr>
            <a:picLocks noChangeAspect="1"/>
          </p:cNvPicPr>
          <p:nvPr/>
        </p:nvPicPr>
        <p:blipFill>
          <a:blip r:embed="rId3"/>
          <a:stretch>
            <a:fillRect/>
          </a:stretch>
        </p:blipFill>
        <p:spPr>
          <a:xfrm>
            <a:off x="695363" y="1118101"/>
            <a:ext cx="10801274" cy="4621798"/>
          </a:xfrm>
          <a:prstGeom prst="rect">
            <a:avLst/>
          </a:prstGeom>
        </p:spPr>
      </p:pic>
    </p:spTree>
    <p:extLst>
      <p:ext uri="{BB962C8B-B14F-4D97-AF65-F5344CB8AC3E}">
        <p14:creationId xmlns:p14="http://schemas.microsoft.com/office/powerpoint/2010/main" val="2321205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What is a Red Team??</a:t>
            </a:r>
          </a:p>
        </p:txBody>
      </p:sp>
      <p:sp>
        <p:nvSpPr>
          <p:cNvPr id="3" name="TextBox 2">
            <a:extLst>
              <a:ext uri="{FF2B5EF4-FFF2-40B4-BE49-F238E27FC236}">
                <a16:creationId xmlns:a16="http://schemas.microsoft.com/office/drawing/2014/main" id="{B34DE5BD-417C-6F3B-7C6D-1342DFA1926B}"/>
              </a:ext>
            </a:extLst>
          </p:cNvPr>
          <p:cNvSpPr txBox="1"/>
          <p:nvPr/>
        </p:nvSpPr>
        <p:spPr>
          <a:xfrm>
            <a:off x="677917" y="2189650"/>
            <a:ext cx="10133045"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good dictionary definition is provided by Joe Vest and James </a:t>
            </a:r>
            <a:r>
              <a:rPr kumimoji="0" lang="en-US" altLang="en-US" sz="1800" b="0" i="0" u="none" strike="noStrike" cap="none" normalizeH="0" baseline="0" dirty="0" err="1">
                <a:ln>
                  <a:noFill/>
                </a:ln>
                <a:solidFill>
                  <a:schemeClr val="tx1"/>
                </a:solidFill>
                <a:effectLst/>
                <a:latin typeface="Arial" panose="020B0604020202020204" pitchFamily="34" charset="0"/>
              </a:rPr>
              <a:t>Tubberville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Red Teaming is the process of using tactics, techniques and procedures (TTPs) to emulate a real-world threat, with the goal of measuring the effectiveness of the people, processes and technologies used to defend </a:t>
            </a:r>
            <a:r>
              <a:rPr kumimoji="0" lang="en-US" altLang="en-US" sz="1800" b="0" i="0" u="none" strike="noStrike" cap="none" normalizeH="0" baseline="0">
                <a:ln>
                  <a:noFill/>
                </a:ln>
                <a:solidFill>
                  <a:schemeClr val="tx1"/>
                </a:solidFill>
                <a:effectLst/>
                <a:latin typeface="Arial" panose="020B0604020202020204" pitchFamily="34" charset="0"/>
              </a:rPr>
              <a:t>an environment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475E40DD-429A-DC35-35D6-B934A2A2D125}"/>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2004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Exercise</a:t>
            </a:r>
          </a:p>
        </p:txBody>
      </p:sp>
      <p:sp>
        <p:nvSpPr>
          <p:cNvPr id="2" name="TextBox 1">
            <a:extLst>
              <a:ext uri="{FF2B5EF4-FFF2-40B4-BE49-F238E27FC236}">
                <a16:creationId xmlns:a16="http://schemas.microsoft.com/office/drawing/2014/main" id="{7D89E065-B723-23E2-864B-CEDC015DE4DC}"/>
              </a:ext>
            </a:extLst>
          </p:cNvPr>
          <p:cNvSpPr txBox="1"/>
          <p:nvPr/>
        </p:nvSpPr>
        <p:spPr>
          <a:xfrm>
            <a:off x="1059867" y="2237279"/>
            <a:ext cx="1020769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Call another process besides calc, can you call something else besides programs in the System32 folder?</a:t>
            </a:r>
          </a:p>
          <a:p>
            <a:endParaRPr lang="en-US" dirty="0"/>
          </a:p>
          <a:p>
            <a:pPr marL="285750" indent="-285750">
              <a:buFont typeface="Arial" panose="020B0604020202020204" pitchFamily="34" charset="0"/>
              <a:buChar char="•"/>
            </a:pPr>
            <a:r>
              <a:rPr lang="en-US" dirty="0"/>
              <a:t>Can you call a reverse or bind shell, use anything available custom, open source, private tools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Extra: Bypass AV and gain a Reverse Shell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Utilize the HTA and Macro Generator to help build a stager</a:t>
            </a:r>
          </a:p>
        </p:txBody>
      </p:sp>
    </p:spTree>
    <p:extLst>
      <p:ext uri="{BB962C8B-B14F-4D97-AF65-F5344CB8AC3E}">
        <p14:creationId xmlns:p14="http://schemas.microsoft.com/office/powerpoint/2010/main" val="3267653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Delivery</a:t>
            </a:r>
          </a:p>
        </p:txBody>
      </p:sp>
      <p:sp>
        <p:nvSpPr>
          <p:cNvPr id="2" name="TextBox 1">
            <a:extLst>
              <a:ext uri="{FF2B5EF4-FFF2-40B4-BE49-F238E27FC236}">
                <a16:creationId xmlns:a16="http://schemas.microsoft.com/office/drawing/2014/main" id="{626101FF-CAB2-FC58-64AD-99195E024E73}"/>
              </a:ext>
            </a:extLst>
          </p:cNvPr>
          <p:cNvSpPr txBox="1"/>
          <p:nvPr/>
        </p:nvSpPr>
        <p:spPr>
          <a:xfrm>
            <a:off x="1082351" y="2052735"/>
            <a:ext cx="1045028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How are payloads delivered?</a:t>
            </a:r>
          </a:p>
          <a:p>
            <a:pPr marL="742950" lvl="1" indent="-285750">
              <a:buFont typeface="Arial" panose="020B0604020202020204" pitchFamily="34" charset="0"/>
              <a:buChar char="•"/>
            </a:pPr>
            <a:r>
              <a:rPr lang="en-US" dirty="0"/>
              <a:t>Digital, Physical?</a:t>
            </a:r>
          </a:p>
          <a:p>
            <a:pPr lvl="1"/>
            <a:endParaRPr lang="en-US" dirty="0"/>
          </a:p>
          <a:p>
            <a:pPr marL="285750" indent="-285750">
              <a:buFont typeface="Arial" panose="020B0604020202020204" pitchFamily="34" charset="0"/>
              <a:buChar char="•"/>
            </a:pPr>
            <a:r>
              <a:rPr lang="en-US" dirty="0"/>
              <a:t>What are the types of digital forms of deliveries or services available</a:t>
            </a:r>
          </a:p>
          <a:p>
            <a:pPr marL="742950" lvl="1" indent="-285750">
              <a:buFont typeface="Arial" panose="020B0604020202020204" pitchFamily="34" charset="0"/>
              <a:buChar char="•"/>
            </a:pPr>
            <a:r>
              <a:rPr lang="en-US" dirty="0"/>
              <a:t>Facebook, Google Chat, Zoom, Instagram, Teams, LinkedIn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Phishing, Vishing, </a:t>
            </a:r>
            <a:r>
              <a:rPr lang="en-US" dirty="0" err="1"/>
              <a:t>SMShing</a:t>
            </a:r>
            <a:endParaRPr lang="en-US" dirty="0"/>
          </a:p>
          <a:p>
            <a:pPr marL="742950" lvl="1" indent="-285750">
              <a:buFont typeface="Arial" panose="020B0604020202020204" pitchFamily="34" charset="0"/>
              <a:buChar char="•"/>
            </a:pPr>
            <a:r>
              <a:rPr lang="en-US" dirty="0"/>
              <a:t>Emails, Calls, Text Messages</a:t>
            </a:r>
          </a:p>
        </p:txBody>
      </p:sp>
    </p:spTree>
    <p:extLst>
      <p:ext uri="{BB962C8B-B14F-4D97-AF65-F5344CB8AC3E}">
        <p14:creationId xmlns:p14="http://schemas.microsoft.com/office/powerpoint/2010/main" val="4236389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pic>
        <p:nvPicPr>
          <p:cNvPr id="3" name="Picture 2" descr="A screenshot of a computer error&#10;&#10;Description automatically generated">
            <a:extLst>
              <a:ext uri="{FF2B5EF4-FFF2-40B4-BE49-F238E27FC236}">
                <a16:creationId xmlns:a16="http://schemas.microsoft.com/office/drawing/2014/main" id="{385A41B9-EC12-0FF7-C17E-894A28591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074" y="1409699"/>
            <a:ext cx="6657422" cy="4438281"/>
          </a:xfrm>
          <a:prstGeom prst="rect">
            <a:avLst/>
          </a:prstGeom>
        </p:spPr>
      </p:pic>
      <p:sp>
        <p:nvSpPr>
          <p:cNvPr id="6" name="TextBox 5">
            <a:extLst>
              <a:ext uri="{FF2B5EF4-FFF2-40B4-BE49-F238E27FC236}">
                <a16:creationId xmlns:a16="http://schemas.microsoft.com/office/drawing/2014/main" id="{B159FE3D-77BE-A16B-C487-6809B6ECC5C3}"/>
              </a:ext>
            </a:extLst>
          </p:cNvPr>
          <p:cNvSpPr txBox="1"/>
          <p:nvPr/>
        </p:nvSpPr>
        <p:spPr>
          <a:xfrm>
            <a:off x="257174" y="2428510"/>
            <a:ext cx="4657725" cy="1200329"/>
          </a:xfrm>
          <a:prstGeom prst="rect">
            <a:avLst/>
          </a:prstGeom>
          <a:noFill/>
        </p:spPr>
        <p:txBody>
          <a:bodyPr wrap="square" rtlCol="0">
            <a:spAutoFit/>
          </a:bodyPr>
          <a:lstStyle/>
          <a:p>
            <a:r>
              <a:rPr lang="en-US" dirty="0"/>
              <a:t>Some services have limitations when scanning files.</a:t>
            </a:r>
          </a:p>
          <a:p>
            <a:endParaRPr lang="en-US" dirty="0"/>
          </a:p>
          <a:p>
            <a:r>
              <a:rPr lang="en-US" dirty="0"/>
              <a:t>They prioritize speed and delivery</a:t>
            </a:r>
          </a:p>
        </p:txBody>
      </p:sp>
    </p:spTree>
    <p:extLst>
      <p:ext uri="{BB962C8B-B14F-4D97-AF65-F5344CB8AC3E}">
        <p14:creationId xmlns:p14="http://schemas.microsoft.com/office/powerpoint/2010/main" val="3698078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133354"/>
            <a:ext cx="12192001" cy="6858001"/>
          </a:xfrm>
          <a:prstGeom prst="rect">
            <a:avLst/>
          </a:prstGeom>
        </p:spPr>
      </p:pic>
      <p:pic>
        <p:nvPicPr>
          <p:cNvPr id="3" name="Picture 2">
            <a:extLst>
              <a:ext uri="{FF2B5EF4-FFF2-40B4-BE49-F238E27FC236}">
                <a16:creationId xmlns:a16="http://schemas.microsoft.com/office/drawing/2014/main" id="{63801A87-24A4-2EC6-30C6-2E5E6062AD88}"/>
              </a:ext>
            </a:extLst>
          </p:cNvPr>
          <p:cNvPicPr>
            <a:picLocks noChangeAspect="1"/>
          </p:cNvPicPr>
          <p:nvPr/>
        </p:nvPicPr>
        <p:blipFill>
          <a:blip r:embed="rId3"/>
          <a:stretch>
            <a:fillRect/>
          </a:stretch>
        </p:blipFill>
        <p:spPr>
          <a:xfrm>
            <a:off x="327158" y="1421852"/>
            <a:ext cx="5768840" cy="1508891"/>
          </a:xfrm>
          <a:prstGeom prst="rect">
            <a:avLst/>
          </a:prstGeom>
        </p:spPr>
      </p:pic>
      <p:sp>
        <p:nvSpPr>
          <p:cNvPr id="6" name="TextBox 5">
            <a:extLst>
              <a:ext uri="{FF2B5EF4-FFF2-40B4-BE49-F238E27FC236}">
                <a16:creationId xmlns:a16="http://schemas.microsoft.com/office/drawing/2014/main" id="{5921A5C5-0A32-7D11-2DAA-5734468F9A1F}"/>
              </a:ext>
            </a:extLst>
          </p:cNvPr>
          <p:cNvSpPr txBox="1"/>
          <p:nvPr/>
        </p:nvSpPr>
        <p:spPr>
          <a:xfrm>
            <a:off x="327158" y="662076"/>
            <a:ext cx="2152650" cy="369332"/>
          </a:xfrm>
          <a:prstGeom prst="rect">
            <a:avLst/>
          </a:prstGeom>
          <a:noFill/>
        </p:spPr>
        <p:txBody>
          <a:bodyPr wrap="square" rtlCol="0">
            <a:spAutoFit/>
          </a:bodyPr>
          <a:lstStyle/>
          <a:p>
            <a:r>
              <a:rPr lang="en-US" dirty="0"/>
              <a:t>Others allow them</a:t>
            </a:r>
          </a:p>
        </p:txBody>
      </p:sp>
      <p:sp>
        <p:nvSpPr>
          <p:cNvPr id="7" name="TextBox 6">
            <a:extLst>
              <a:ext uri="{FF2B5EF4-FFF2-40B4-BE49-F238E27FC236}">
                <a16:creationId xmlns:a16="http://schemas.microsoft.com/office/drawing/2014/main" id="{EE368164-EDDA-17CC-9694-F240E7C2FBA9}"/>
              </a:ext>
            </a:extLst>
          </p:cNvPr>
          <p:cNvSpPr txBox="1"/>
          <p:nvPr/>
        </p:nvSpPr>
        <p:spPr>
          <a:xfrm>
            <a:off x="6856918" y="2746077"/>
            <a:ext cx="4116961" cy="369332"/>
          </a:xfrm>
          <a:prstGeom prst="rect">
            <a:avLst/>
          </a:prstGeom>
          <a:noFill/>
        </p:spPr>
        <p:txBody>
          <a:bodyPr wrap="none" rtlCol="0">
            <a:spAutoFit/>
          </a:bodyPr>
          <a:lstStyle/>
          <a:p>
            <a:r>
              <a:rPr lang="en-US" dirty="0"/>
              <a:t>But of course, they come with Warnings</a:t>
            </a:r>
          </a:p>
        </p:txBody>
      </p:sp>
      <p:pic>
        <p:nvPicPr>
          <p:cNvPr id="9" name="Picture 8">
            <a:extLst>
              <a:ext uri="{FF2B5EF4-FFF2-40B4-BE49-F238E27FC236}">
                <a16:creationId xmlns:a16="http://schemas.microsoft.com/office/drawing/2014/main" id="{5BA7A6C2-F4CC-ECE1-7B83-526ECD89D2AD}"/>
              </a:ext>
            </a:extLst>
          </p:cNvPr>
          <p:cNvPicPr>
            <a:picLocks noChangeAspect="1"/>
          </p:cNvPicPr>
          <p:nvPr/>
        </p:nvPicPr>
        <p:blipFill>
          <a:blip r:embed="rId4"/>
          <a:stretch>
            <a:fillRect/>
          </a:stretch>
        </p:blipFill>
        <p:spPr>
          <a:xfrm>
            <a:off x="6594892" y="3295646"/>
            <a:ext cx="5022015" cy="3132091"/>
          </a:xfrm>
          <a:prstGeom prst="rect">
            <a:avLst/>
          </a:prstGeom>
        </p:spPr>
      </p:pic>
    </p:spTree>
    <p:extLst>
      <p:ext uri="{BB962C8B-B14F-4D97-AF65-F5344CB8AC3E}">
        <p14:creationId xmlns:p14="http://schemas.microsoft.com/office/powerpoint/2010/main" val="2276855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pic>
        <p:nvPicPr>
          <p:cNvPr id="3" name="Picture 2">
            <a:extLst>
              <a:ext uri="{FF2B5EF4-FFF2-40B4-BE49-F238E27FC236}">
                <a16:creationId xmlns:a16="http://schemas.microsoft.com/office/drawing/2014/main" id="{86B1472E-AD60-D0A7-17D4-026647B96438}"/>
              </a:ext>
            </a:extLst>
          </p:cNvPr>
          <p:cNvPicPr>
            <a:picLocks noChangeAspect="1"/>
          </p:cNvPicPr>
          <p:nvPr/>
        </p:nvPicPr>
        <p:blipFill>
          <a:blip r:embed="rId3"/>
          <a:stretch>
            <a:fillRect/>
          </a:stretch>
        </p:blipFill>
        <p:spPr>
          <a:xfrm>
            <a:off x="4676457" y="2360202"/>
            <a:ext cx="7277731" cy="2042337"/>
          </a:xfrm>
          <a:prstGeom prst="rect">
            <a:avLst/>
          </a:prstGeom>
        </p:spPr>
      </p:pic>
      <p:sp>
        <p:nvSpPr>
          <p:cNvPr id="6" name="TextBox 5">
            <a:extLst>
              <a:ext uri="{FF2B5EF4-FFF2-40B4-BE49-F238E27FC236}">
                <a16:creationId xmlns:a16="http://schemas.microsoft.com/office/drawing/2014/main" id="{79D6B469-5D9A-6614-7CD1-36FD1ABF2FDF}"/>
              </a:ext>
            </a:extLst>
          </p:cNvPr>
          <p:cNvSpPr txBox="1"/>
          <p:nvPr/>
        </p:nvSpPr>
        <p:spPr>
          <a:xfrm>
            <a:off x="476250" y="3105834"/>
            <a:ext cx="3457575" cy="646331"/>
          </a:xfrm>
          <a:prstGeom prst="rect">
            <a:avLst/>
          </a:prstGeom>
          <a:noFill/>
        </p:spPr>
        <p:txBody>
          <a:bodyPr wrap="square" rtlCol="0">
            <a:spAutoFit/>
          </a:bodyPr>
          <a:lstStyle/>
          <a:p>
            <a:r>
              <a:rPr lang="en-US" dirty="0"/>
              <a:t>Some sites don’t bother looking at the files</a:t>
            </a:r>
          </a:p>
        </p:txBody>
      </p:sp>
    </p:spTree>
    <p:extLst>
      <p:ext uri="{BB962C8B-B14F-4D97-AF65-F5344CB8AC3E}">
        <p14:creationId xmlns:p14="http://schemas.microsoft.com/office/powerpoint/2010/main" val="746616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HTML Smuggle</a:t>
            </a:r>
          </a:p>
        </p:txBody>
      </p:sp>
      <p:sp>
        <p:nvSpPr>
          <p:cNvPr id="9" name="Rectangle 5">
            <a:extLst>
              <a:ext uri="{FF2B5EF4-FFF2-40B4-BE49-F238E27FC236}">
                <a16:creationId xmlns:a16="http://schemas.microsoft.com/office/drawing/2014/main" id="{82EBDF4C-F1FF-64C3-2A94-E04A5BF70A4A}"/>
              </a:ext>
            </a:extLst>
          </p:cNvPr>
          <p:cNvSpPr>
            <a:spLocks noChangeArrowheads="1"/>
          </p:cNvSpPr>
          <p:nvPr/>
        </p:nvSpPr>
        <p:spPr bwMode="auto">
          <a:xfrm>
            <a:off x="577840" y="1424879"/>
            <a:ext cx="110256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File smuggling is a technique that allows bypassing proxy blocks for certain file types that the user is trying to download. For example, if a corporate proxy blocks .exe files from being downloaded via the browser, this is the technique you can use to smuggle those files through.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hlinkClick r:id="rId3"/>
              </a:rPr>
              <a:t>https://outflank.nl/blog/2018/08/14/html-smuggling-explained/</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pic>
        <p:nvPicPr>
          <p:cNvPr id="11" name="Picture 10">
            <a:extLst>
              <a:ext uri="{FF2B5EF4-FFF2-40B4-BE49-F238E27FC236}">
                <a16:creationId xmlns:a16="http://schemas.microsoft.com/office/drawing/2014/main" id="{019AB316-98A9-B57E-D756-EAC474A184E9}"/>
              </a:ext>
            </a:extLst>
          </p:cNvPr>
          <p:cNvPicPr>
            <a:picLocks noChangeAspect="1"/>
          </p:cNvPicPr>
          <p:nvPr/>
        </p:nvPicPr>
        <p:blipFill>
          <a:blip r:embed="rId4"/>
          <a:stretch>
            <a:fillRect/>
          </a:stretch>
        </p:blipFill>
        <p:spPr>
          <a:xfrm>
            <a:off x="2093611" y="3623685"/>
            <a:ext cx="8004777" cy="1960793"/>
          </a:xfrm>
          <a:prstGeom prst="rect">
            <a:avLst/>
          </a:prstGeom>
        </p:spPr>
      </p:pic>
    </p:spTree>
    <p:extLst>
      <p:ext uri="{BB962C8B-B14F-4D97-AF65-F5344CB8AC3E}">
        <p14:creationId xmlns:p14="http://schemas.microsoft.com/office/powerpoint/2010/main" val="234828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descr="A computer screen shot of a computer screen&#10;&#10;Description automatically generated">
            <a:extLst>
              <a:ext uri="{FF2B5EF4-FFF2-40B4-BE49-F238E27FC236}">
                <a16:creationId xmlns:a16="http://schemas.microsoft.com/office/drawing/2014/main" id="{EFF789BA-1E20-1AE6-C076-283BDCFF4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044" y="65314"/>
            <a:ext cx="6179909" cy="6727371"/>
          </a:xfrm>
          <a:prstGeom prst="rect">
            <a:avLst/>
          </a:prstGeom>
        </p:spPr>
      </p:pic>
    </p:spTree>
    <p:extLst>
      <p:ext uri="{BB962C8B-B14F-4D97-AF65-F5344CB8AC3E}">
        <p14:creationId xmlns:p14="http://schemas.microsoft.com/office/powerpoint/2010/main" val="350029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9119" y="2943775"/>
            <a:ext cx="10353762" cy="970450"/>
          </a:xfrm>
        </p:spPr>
        <p:txBody>
          <a:bodyPr/>
          <a:lstStyle/>
          <a:p>
            <a:r>
              <a:rPr lang="en-US" dirty="0"/>
              <a:t>Internal Enumeration</a:t>
            </a:r>
          </a:p>
        </p:txBody>
      </p:sp>
    </p:spTree>
    <p:extLst>
      <p:ext uri="{BB962C8B-B14F-4D97-AF65-F5344CB8AC3E}">
        <p14:creationId xmlns:p14="http://schemas.microsoft.com/office/powerpoint/2010/main" val="2531252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err="1"/>
              <a:t>PowerView</a:t>
            </a:r>
            <a:endParaRPr lang="en-US" dirty="0"/>
          </a:p>
        </p:txBody>
      </p:sp>
      <p:sp>
        <p:nvSpPr>
          <p:cNvPr id="3" name="TextBox 2">
            <a:extLst>
              <a:ext uri="{FF2B5EF4-FFF2-40B4-BE49-F238E27FC236}">
                <a16:creationId xmlns:a16="http://schemas.microsoft.com/office/drawing/2014/main" id="{2673FA65-5B11-4B17-B42E-122E636D4C7F}"/>
              </a:ext>
            </a:extLst>
          </p:cNvPr>
          <p:cNvSpPr txBox="1"/>
          <p:nvPr/>
        </p:nvSpPr>
        <p:spPr>
          <a:xfrm>
            <a:off x="913795" y="2237279"/>
            <a:ext cx="10353762" cy="923330"/>
          </a:xfrm>
          <a:prstGeom prst="rect">
            <a:avLst/>
          </a:prstGeom>
          <a:noFill/>
        </p:spPr>
        <p:txBody>
          <a:bodyPr wrap="square">
            <a:spAutoFit/>
          </a:bodyPr>
          <a:lstStyle/>
          <a:p>
            <a:r>
              <a:rPr lang="en-US" dirty="0" err="1"/>
              <a:t>PowerView</a:t>
            </a:r>
            <a:r>
              <a:rPr lang="en-US" dirty="0"/>
              <a:t> is a PowerShell tool to gain network situational awareness on Windows domains. It contains a set of pure-PowerShell replacements for various windows "net *" commands, which utilize PowerShell AD hooks and underlying Win32 API functions to perform useful Windows domain functionality.</a:t>
            </a:r>
          </a:p>
        </p:txBody>
      </p:sp>
      <p:sp>
        <p:nvSpPr>
          <p:cNvPr id="7" name="TextBox 6">
            <a:extLst>
              <a:ext uri="{FF2B5EF4-FFF2-40B4-BE49-F238E27FC236}">
                <a16:creationId xmlns:a16="http://schemas.microsoft.com/office/drawing/2014/main" id="{5E05D547-F575-E1DC-1CCA-16C920B338DD}"/>
              </a:ext>
            </a:extLst>
          </p:cNvPr>
          <p:cNvSpPr txBox="1"/>
          <p:nvPr/>
        </p:nvSpPr>
        <p:spPr>
          <a:xfrm>
            <a:off x="3004576" y="3817838"/>
            <a:ext cx="6172200" cy="369332"/>
          </a:xfrm>
          <a:prstGeom prst="rect">
            <a:avLst/>
          </a:prstGeom>
          <a:noFill/>
        </p:spPr>
        <p:txBody>
          <a:bodyPr wrap="square">
            <a:spAutoFit/>
          </a:bodyPr>
          <a:lstStyle/>
          <a:p>
            <a:r>
              <a:rPr lang="en-US" dirty="0"/>
              <a:t>https://powersploit.readthedocs.io/en/latest/Recon/</a:t>
            </a:r>
          </a:p>
        </p:txBody>
      </p:sp>
    </p:spTree>
    <p:extLst>
      <p:ext uri="{BB962C8B-B14F-4D97-AF65-F5344CB8AC3E}">
        <p14:creationId xmlns:p14="http://schemas.microsoft.com/office/powerpoint/2010/main" val="1458781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114300"/>
            <a:ext cx="12192001" cy="6858001"/>
          </a:xfrm>
          <a:prstGeom prst="rect">
            <a:avLst/>
          </a:prstGeom>
        </p:spPr>
      </p:pic>
      <p:pic>
        <p:nvPicPr>
          <p:cNvPr id="3" name="Picture 2">
            <a:extLst>
              <a:ext uri="{FF2B5EF4-FFF2-40B4-BE49-F238E27FC236}">
                <a16:creationId xmlns:a16="http://schemas.microsoft.com/office/drawing/2014/main" id="{83989DA8-6AE3-B9CD-AC8F-10CC9FEF43D3}"/>
              </a:ext>
            </a:extLst>
          </p:cNvPr>
          <p:cNvPicPr>
            <a:picLocks noChangeAspect="1"/>
          </p:cNvPicPr>
          <p:nvPr/>
        </p:nvPicPr>
        <p:blipFill>
          <a:blip r:embed="rId3"/>
          <a:stretch>
            <a:fillRect/>
          </a:stretch>
        </p:blipFill>
        <p:spPr>
          <a:xfrm>
            <a:off x="5762625" y="573376"/>
            <a:ext cx="6150404" cy="2688680"/>
          </a:xfrm>
          <a:prstGeom prst="rect">
            <a:avLst/>
          </a:prstGeom>
        </p:spPr>
      </p:pic>
      <p:sp>
        <p:nvSpPr>
          <p:cNvPr id="6" name="TextBox 5">
            <a:extLst>
              <a:ext uri="{FF2B5EF4-FFF2-40B4-BE49-F238E27FC236}">
                <a16:creationId xmlns:a16="http://schemas.microsoft.com/office/drawing/2014/main" id="{F874678E-83D2-1BF7-05F3-DF2C9F778686}"/>
              </a:ext>
            </a:extLst>
          </p:cNvPr>
          <p:cNvSpPr txBox="1"/>
          <p:nvPr/>
        </p:nvSpPr>
        <p:spPr>
          <a:xfrm>
            <a:off x="827639" y="1548384"/>
            <a:ext cx="2981325" cy="369332"/>
          </a:xfrm>
          <a:prstGeom prst="rect">
            <a:avLst/>
          </a:prstGeom>
          <a:noFill/>
        </p:spPr>
        <p:txBody>
          <a:bodyPr wrap="square" rtlCol="0">
            <a:spAutoFit/>
          </a:bodyPr>
          <a:lstStyle/>
          <a:p>
            <a:r>
              <a:rPr lang="en-US" dirty="0"/>
              <a:t>Domain Enumeration</a:t>
            </a:r>
          </a:p>
        </p:txBody>
      </p:sp>
      <p:pic>
        <p:nvPicPr>
          <p:cNvPr id="8" name="Picture 7">
            <a:extLst>
              <a:ext uri="{FF2B5EF4-FFF2-40B4-BE49-F238E27FC236}">
                <a16:creationId xmlns:a16="http://schemas.microsoft.com/office/drawing/2014/main" id="{8C511854-4DCF-B329-F11E-4E02FC93A0F3}"/>
              </a:ext>
            </a:extLst>
          </p:cNvPr>
          <p:cNvPicPr>
            <a:picLocks noChangeAspect="1"/>
          </p:cNvPicPr>
          <p:nvPr/>
        </p:nvPicPr>
        <p:blipFill>
          <a:blip r:embed="rId4"/>
          <a:stretch>
            <a:fillRect/>
          </a:stretch>
        </p:blipFill>
        <p:spPr>
          <a:xfrm>
            <a:off x="444442" y="3825483"/>
            <a:ext cx="6729043" cy="2430991"/>
          </a:xfrm>
          <a:prstGeom prst="rect">
            <a:avLst/>
          </a:prstGeom>
        </p:spPr>
      </p:pic>
      <p:sp>
        <p:nvSpPr>
          <p:cNvPr id="9" name="TextBox 8">
            <a:extLst>
              <a:ext uri="{FF2B5EF4-FFF2-40B4-BE49-F238E27FC236}">
                <a16:creationId xmlns:a16="http://schemas.microsoft.com/office/drawing/2014/main" id="{FD0A0D0C-2295-0B56-0BFD-0AE97815362C}"/>
              </a:ext>
            </a:extLst>
          </p:cNvPr>
          <p:cNvSpPr txBox="1"/>
          <p:nvPr/>
        </p:nvSpPr>
        <p:spPr>
          <a:xfrm>
            <a:off x="7751290" y="4856312"/>
            <a:ext cx="3554885" cy="369332"/>
          </a:xfrm>
          <a:prstGeom prst="rect">
            <a:avLst/>
          </a:prstGeom>
          <a:noFill/>
        </p:spPr>
        <p:txBody>
          <a:bodyPr wrap="square" rtlCol="0">
            <a:spAutoFit/>
          </a:bodyPr>
          <a:lstStyle/>
          <a:p>
            <a:r>
              <a:rPr lang="en-US" dirty="0"/>
              <a:t>Domain Controller Enumeration</a:t>
            </a:r>
          </a:p>
        </p:txBody>
      </p:sp>
    </p:spTree>
    <p:extLst>
      <p:ext uri="{BB962C8B-B14F-4D97-AF65-F5344CB8AC3E}">
        <p14:creationId xmlns:p14="http://schemas.microsoft.com/office/powerpoint/2010/main" val="1318301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2" name="Title 1">
            <a:extLst>
              <a:ext uri="{FF2B5EF4-FFF2-40B4-BE49-F238E27FC236}">
                <a16:creationId xmlns:a16="http://schemas.microsoft.com/office/drawing/2014/main" id="{B50DD082-5CA8-E34D-36C0-66EAABF91108}"/>
              </a:ext>
            </a:extLst>
          </p:cNvPr>
          <p:cNvSpPr>
            <a:spLocks noGrp="1"/>
          </p:cNvSpPr>
          <p:nvPr>
            <p:ph type="title"/>
          </p:nvPr>
        </p:nvSpPr>
        <p:spPr>
          <a:xfrm>
            <a:off x="508344" y="432054"/>
            <a:ext cx="5071167" cy="813070"/>
          </a:xfrm>
        </p:spPr>
        <p:txBody>
          <a:bodyPr vert="horz" lIns="91440" tIns="45720" rIns="91440" bIns="45720" rtlCol="0" anchor="t">
            <a:normAutofit/>
          </a:bodyPr>
          <a:lstStyle/>
          <a:p>
            <a:r>
              <a:rPr lang="en-US" dirty="0">
                <a:solidFill>
                  <a:srgbClr val="FFFFFF"/>
                </a:solidFill>
              </a:rPr>
              <a:t>Cyber Kill Chain</a:t>
            </a:r>
          </a:p>
        </p:txBody>
      </p:sp>
      <p:pic>
        <p:nvPicPr>
          <p:cNvPr id="6" name="Picture 5" descr="A diagram of a diagram of a company with Ice hockey rink in the background&#10;&#10;Description automatically generated with medium confidence">
            <a:extLst>
              <a:ext uri="{FF2B5EF4-FFF2-40B4-BE49-F238E27FC236}">
                <a16:creationId xmlns:a16="http://schemas.microsoft.com/office/drawing/2014/main" id="{2D234AAF-A553-F707-EE5D-9139CB5D7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74" y="1524359"/>
            <a:ext cx="10819047" cy="4901587"/>
          </a:xfrm>
          <a:prstGeom prst="rect">
            <a:avLst/>
          </a:prstGeom>
        </p:spPr>
      </p:pic>
    </p:spTree>
    <p:extLst>
      <p:ext uri="{BB962C8B-B14F-4D97-AF65-F5344CB8AC3E}">
        <p14:creationId xmlns:p14="http://schemas.microsoft.com/office/powerpoint/2010/main" val="3060575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5325"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err="1"/>
              <a:t>SharpView</a:t>
            </a:r>
            <a:endParaRPr lang="en-US" dirty="0"/>
          </a:p>
        </p:txBody>
      </p:sp>
      <p:sp>
        <p:nvSpPr>
          <p:cNvPr id="2" name="TextBox 1">
            <a:extLst>
              <a:ext uri="{FF2B5EF4-FFF2-40B4-BE49-F238E27FC236}">
                <a16:creationId xmlns:a16="http://schemas.microsoft.com/office/drawing/2014/main" id="{F119AF44-ADE2-C755-1B36-2F1EA654D609}"/>
              </a:ext>
            </a:extLst>
          </p:cNvPr>
          <p:cNvSpPr txBox="1"/>
          <p:nvPr/>
        </p:nvSpPr>
        <p:spPr>
          <a:xfrm>
            <a:off x="809625" y="1857375"/>
            <a:ext cx="9963150" cy="923330"/>
          </a:xfrm>
          <a:prstGeom prst="rect">
            <a:avLst/>
          </a:prstGeom>
          <a:noFill/>
        </p:spPr>
        <p:txBody>
          <a:bodyPr wrap="square" rtlCol="0">
            <a:spAutoFit/>
          </a:bodyPr>
          <a:lstStyle/>
          <a:p>
            <a:r>
              <a:rPr lang="en-US" dirty="0" err="1"/>
              <a:t>SharpView</a:t>
            </a:r>
            <a:r>
              <a:rPr lang="en-US" dirty="0"/>
              <a:t> is a .NET Port of </a:t>
            </a:r>
            <a:r>
              <a:rPr lang="en-US" dirty="0" err="1"/>
              <a:t>PowerView</a:t>
            </a:r>
            <a:r>
              <a:rPr lang="en-US" dirty="0"/>
              <a:t>, its functionality is the same but with .NET we have the capability of loading binaries in memory used by C2s, Example: Execute-Assembly, dotnet inline-execution, etc.</a:t>
            </a:r>
          </a:p>
        </p:txBody>
      </p:sp>
      <p:sp>
        <p:nvSpPr>
          <p:cNvPr id="3" name="TextBox 2">
            <a:extLst>
              <a:ext uri="{FF2B5EF4-FFF2-40B4-BE49-F238E27FC236}">
                <a16:creationId xmlns:a16="http://schemas.microsoft.com/office/drawing/2014/main" id="{30F5A240-35DE-5E49-6D9F-824449A53B3F}"/>
              </a:ext>
            </a:extLst>
          </p:cNvPr>
          <p:cNvSpPr txBox="1"/>
          <p:nvPr/>
        </p:nvSpPr>
        <p:spPr>
          <a:xfrm>
            <a:off x="809625" y="3139970"/>
            <a:ext cx="9648825" cy="923330"/>
          </a:xfrm>
          <a:prstGeom prst="rect">
            <a:avLst/>
          </a:prstGeom>
          <a:noFill/>
        </p:spPr>
        <p:txBody>
          <a:bodyPr wrap="square" rtlCol="0">
            <a:spAutoFit/>
          </a:bodyPr>
          <a:lstStyle/>
          <a:p>
            <a:r>
              <a:rPr lang="en-US" dirty="0"/>
              <a:t>As in memory techniques got quite popular and PowerShell started becoming better at Detections and Logging, operators had to move to a different method for executing their PowerShell enumeration tools, you might find a ton of PowerShell tools ported to C# because of this.</a:t>
            </a:r>
          </a:p>
        </p:txBody>
      </p:sp>
    </p:spTree>
    <p:extLst>
      <p:ext uri="{BB962C8B-B14F-4D97-AF65-F5344CB8AC3E}">
        <p14:creationId xmlns:p14="http://schemas.microsoft.com/office/powerpoint/2010/main" val="490668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38100"/>
            <a:ext cx="12192001" cy="6858001"/>
          </a:xfrm>
          <a:prstGeom prst="rect">
            <a:avLst/>
          </a:prstGeom>
        </p:spPr>
      </p:pic>
      <p:pic>
        <p:nvPicPr>
          <p:cNvPr id="3" name="Picture 2">
            <a:extLst>
              <a:ext uri="{FF2B5EF4-FFF2-40B4-BE49-F238E27FC236}">
                <a16:creationId xmlns:a16="http://schemas.microsoft.com/office/drawing/2014/main" id="{FF598860-916D-FBEF-6373-620F11A054D5}"/>
              </a:ext>
            </a:extLst>
          </p:cNvPr>
          <p:cNvPicPr>
            <a:picLocks noChangeAspect="1"/>
          </p:cNvPicPr>
          <p:nvPr/>
        </p:nvPicPr>
        <p:blipFill>
          <a:blip r:embed="rId3"/>
          <a:stretch>
            <a:fillRect/>
          </a:stretch>
        </p:blipFill>
        <p:spPr>
          <a:xfrm>
            <a:off x="4649236" y="1511531"/>
            <a:ext cx="7261112" cy="4368338"/>
          </a:xfrm>
          <a:prstGeom prst="rect">
            <a:avLst/>
          </a:prstGeom>
        </p:spPr>
      </p:pic>
      <p:sp>
        <p:nvSpPr>
          <p:cNvPr id="6" name="TextBox 5">
            <a:extLst>
              <a:ext uri="{FF2B5EF4-FFF2-40B4-BE49-F238E27FC236}">
                <a16:creationId xmlns:a16="http://schemas.microsoft.com/office/drawing/2014/main" id="{759540AB-5927-6587-4EDF-D963793E2734}"/>
              </a:ext>
            </a:extLst>
          </p:cNvPr>
          <p:cNvSpPr txBox="1"/>
          <p:nvPr/>
        </p:nvSpPr>
        <p:spPr>
          <a:xfrm>
            <a:off x="143911" y="3059668"/>
            <a:ext cx="4505325" cy="369332"/>
          </a:xfrm>
          <a:prstGeom prst="rect">
            <a:avLst/>
          </a:prstGeom>
          <a:noFill/>
        </p:spPr>
        <p:txBody>
          <a:bodyPr wrap="square" rtlCol="0">
            <a:spAutoFit/>
          </a:bodyPr>
          <a:lstStyle/>
          <a:p>
            <a:r>
              <a:rPr lang="en-US" dirty="0" err="1"/>
              <a:t>Sharpviews</a:t>
            </a:r>
            <a:r>
              <a:rPr lang="en-US" dirty="0"/>
              <a:t> similar output all done using C#</a:t>
            </a:r>
          </a:p>
        </p:txBody>
      </p:sp>
    </p:spTree>
    <p:extLst>
      <p:ext uri="{BB962C8B-B14F-4D97-AF65-F5344CB8AC3E}">
        <p14:creationId xmlns:p14="http://schemas.microsoft.com/office/powerpoint/2010/main" val="113216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5325"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err="1"/>
              <a:t>BloodHound</a:t>
            </a:r>
            <a:endParaRPr lang="en-US" dirty="0"/>
          </a:p>
        </p:txBody>
      </p:sp>
      <p:sp>
        <p:nvSpPr>
          <p:cNvPr id="3" name="TextBox 2">
            <a:extLst>
              <a:ext uri="{FF2B5EF4-FFF2-40B4-BE49-F238E27FC236}">
                <a16:creationId xmlns:a16="http://schemas.microsoft.com/office/drawing/2014/main" id="{25D6A978-DD37-BD01-0A0E-85CDA034EF3B}"/>
              </a:ext>
            </a:extLst>
          </p:cNvPr>
          <p:cNvSpPr txBox="1"/>
          <p:nvPr/>
        </p:nvSpPr>
        <p:spPr>
          <a:xfrm>
            <a:off x="1830084" y="1816426"/>
            <a:ext cx="8521181" cy="1200329"/>
          </a:xfrm>
          <a:prstGeom prst="rect">
            <a:avLst/>
          </a:prstGeom>
          <a:noFill/>
        </p:spPr>
        <p:txBody>
          <a:bodyPr wrap="square">
            <a:spAutoFit/>
          </a:bodyPr>
          <a:lstStyle/>
          <a:p>
            <a:r>
              <a:rPr lang="en-US" dirty="0" err="1"/>
              <a:t>BloodHound</a:t>
            </a:r>
            <a:r>
              <a:rPr lang="en-US" dirty="0"/>
              <a:t> uses graph theory to reveal the hidden and often unintended relationships within an Active Directory or Azure environment. Attackers can use </a:t>
            </a:r>
            <a:r>
              <a:rPr lang="en-US" dirty="0" err="1"/>
              <a:t>BloodHound</a:t>
            </a:r>
            <a:r>
              <a:rPr lang="en-US" dirty="0"/>
              <a:t> to easily identify highly complex attack paths that would otherwise be impossible to quickly identify</a:t>
            </a:r>
          </a:p>
        </p:txBody>
      </p:sp>
      <p:sp>
        <p:nvSpPr>
          <p:cNvPr id="7" name="TextBox 6">
            <a:extLst>
              <a:ext uri="{FF2B5EF4-FFF2-40B4-BE49-F238E27FC236}">
                <a16:creationId xmlns:a16="http://schemas.microsoft.com/office/drawing/2014/main" id="{46FC3A39-9518-0F05-F8D9-D4EAA694E1AA}"/>
              </a:ext>
            </a:extLst>
          </p:cNvPr>
          <p:cNvSpPr txBox="1"/>
          <p:nvPr/>
        </p:nvSpPr>
        <p:spPr>
          <a:xfrm>
            <a:off x="3004574" y="3435364"/>
            <a:ext cx="6172200" cy="646331"/>
          </a:xfrm>
          <a:prstGeom prst="rect">
            <a:avLst/>
          </a:prstGeom>
          <a:noFill/>
        </p:spPr>
        <p:txBody>
          <a:bodyPr wrap="square">
            <a:spAutoFit/>
          </a:bodyPr>
          <a:lstStyle/>
          <a:p>
            <a:r>
              <a:rPr lang="en-US" dirty="0">
                <a:hlinkClick r:id="rId3"/>
              </a:rPr>
              <a:t>https://github.com/BloodHoundAD/BloodHound</a:t>
            </a:r>
            <a:endParaRPr lang="en-US" dirty="0"/>
          </a:p>
          <a:p>
            <a:endParaRPr lang="en-US" dirty="0"/>
          </a:p>
        </p:txBody>
      </p:sp>
    </p:spTree>
    <p:extLst>
      <p:ext uri="{BB962C8B-B14F-4D97-AF65-F5344CB8AC3E}">
        <p14:creationId xmlns:p14="http://schemas.microsoft.com/office/powerpoint/2010/main" val="3400433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38100"/>
            <a:ext cx="12192001" cy="6858001"/>
          </a:xfrm>
          <a:prstGeom prst="rect">
            <a:avLst/>
          </a:prstGeom>
        </p:spPr>
      </p:pic>
      <p:pic>
        <p:nvPicPr>
          <p:cNvPr id="7" name="Picture 6">
            <a:extLst>
              <a:ext uri="{FF2B5EF4-FFF2-40B4-BE49-F238E27FC236}">
                <a16:creationId xmlns:a16="http://schemas.microsoft.com/office/drawing/2014/main" id="{41D160B5-FCD5-1520-6AED-8ED5D8E6DEB5}"/>
              </a:ext>
            </a:extLst>
          </p:cNvPr>
          <p:cNvPicPr>
            <a:picLocks noChangeAspect="1"/>
          </p:cNvPicPr>
          <p:nvPr/>
        </p:nvPicPr>
        <p:blipFill>
          <a:blip r:embed="rId3"/>
          <a:stretch>
            <a:fillRect/>
          </a:stretch>
        </p:blipFill>
        <p:spPr>
          <a:xfrm>
            <a:off x="937436" y="1002357"/>
            <a:ext cx="10317128" cy="4853286"/>
          </a:xfrm>
          <a:prstGeom prst="rect">
            <a:avLst/>
          </a:prstGeom>
        </p:spPr>
      </p:pic>
    </p:spTree>
    <p:extLst>
      <p:ext uri="{BB962C8B-B14F-4D97-AF65-F5344CB8AC3E}">
        <p14:creationId xmlns:p14="http://schemas.microsoft.com/office/powerpoint/2010/main" val="350235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38100"/>
            <a:ext cx="12192001" cy="6858001"/>
          </a:xfrm>
          <a:prstGeom prst="rect">
            <a:avLst/>
          </a:prstGeom>
        </p:spPr>
      </p:pic>
      <p:pic>
        <p:nvPicPr>
          <p:cNvPr id="3" name="Picture 2">
            <a:extLst>
              <a:ext uri="{FF2B5EF4-FFF2-40B4-BE49-F238E27FC236}">
                <a16:creationId xmlns:a16="http://schemas.microsoft.com/office/drawing/2014/main" id="{3B2F0522-A81D-C96A-BD52-61CB25C38DBA}"/>
              </a:ext>
            </a:extLst>
          </p:cNvPr>
          <p:cNvPicPr>
            <a:picLocks noChangeAspect="1"/>
          </p:cNvPicPr>
          <p:nvPr/>
        </p:nvPicPr>
        <p:blipFill>
          <a:blip r:embed="rId3"/>
          <a:stretch>
            <a:fillRect/>
          </a:stretch>
        </p:blipFill>
        <p:spPr>
          <a:xfrm>
            <a:off x="695024" y="769947"/>
            <a:ext cx="10801952" cy="5280006"/>
          </a:xfrm>
          <a:prstGeom prst="rect">
            <a:avLst/>
          </a:prstGeom>
        </p:spPr>
      </p:pic>
    </p:spTree>
    <p:extLst>
      <p:ext uri="{BB962C8B-B14F-4D97-AF65-F5344CB8AC3E}">
        <p14:creationId xmlns:p14="http://schemas.microsoft.com/office/powerpoint/2010/main" val="1861665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 Persistence (User Level)</a:t>
            </a:r>
          </a:p>
        </p:txBody>
      </p:sp>
      <p:sp>
        <p:nvSpPr>
          <p:cNvPr id="3" name="TextBox 2">
            <a:extLst>
              <a:ext uri="{FF2B5EF4-FFF2-40B4-BE49-F238E27FC236}">
                <a16:creationId xmlns:a16="http://schemas.microsoft.com/office/drawing/2014/main" id="{A6CB3DDE-DFC0-41E5-7D81-02927FCBE394}"/>
              </a:ext>
            </a:extLst>
          </p:cNvPr>
          <p:cNvSpPr txBox="1"/>
          <p:nvPr/>
        </p:nvSpPr>
        <p:spPr>
          <a:xfrm>
            <a:off x="913795" y="2034073"/>
            <a:ext cx="10353762" cy="646331"/>
          </a:xfrm>
          <a:prstGeom prst="rect">
            <a:avLst/>
          </a:prstGeom>
          <a:noFill/>
        </p:spPr>
        <p:txBody>
          <a:bodyPr wrap="square">
            <a:spAutoFit/>
          </a:bodyPr>
          <a:lstStyle/>
          <a:p>
            <a:r>
              <a:rPr lang="en-US" dirty="0">
                <a:effectLst/>
              </a:rPr>
              <a:t>Persistence consists of techniques that adversaries use to keep access to systems across restarts, changed credentials, and other interruptions that could cut off their access.</a:t>
            </a:r>
            <a:endParaRPr lang="en-US" dirty="0"/>
          </a:p>
        </p:txBody>
      </p:sp>
      <p:sp>
        <p:nvSpPr>
          <p:cNvPr id="7" name="TextBox 6">
            <a:extLst>
              <a:ext uri="{FF2B5EF4-FFF2-40B4-BE49-F238E27FC236}">
                <a16:creationId xmlns:a16="http://schemas.microsoft.com/office/drawing/2014/main" id="{6042467F-A684-6975-B162-34D4A61BAE32}"/>
              </a:ext>
            </a:extLst>
          </p:cNvPr>
          <p:cNvSpPr txBox="1"/>
          <p:nvPr/>
        </p:nvSpPr>
        <p:spPr>
          <a:xfrm>
            <a:off x="924443" y="2811261"/>
            <a:ext cx="10343114" cy="646331"/>
          </a:xfrm>
          <a:prstGeom prst="rect">
            <a:avLst/>
          </a:prstGeom>
          <a:noFill/>
        </p:spPr>
        <p:txBody>
          <a:bodyPr wrap="square">
            <a:spAutoFit/>
          </a:bodyPr>
          <a:lstStyle/>
          <a:p>
            <a:r>
              <a:rPr lang="en-US" sz="1800" dirty="0">
                <a:effectLst/>
                <a:latin typeface="Calibri" panose="020F0502020204030204" pitchFamily="34" charset="0"/>
              </a:rPr>
              <a:t>These methods are only achievable by user level permissions the operator wouldn't have access to anything that requires administrator privilege.</a:t>
            </a:r>
            <a:endParaRPr lang="en-US" dirty="0"/>
          </a:p>
        </p:txBody>
      </p:sp>
    </p:spTree>
    <p:extLst>
      <p:ext uri="{BB962C8B-B14F-4D97-AF65-F5344CB8AC3E}">
        <p14:creationId xmlns:p14="http://schemas.microsoft.com/office/powerpoint/2010/main" val="784241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Registry Keys</a:t>
            </a:r>
          </a:p>
        </p:txBody>
      </p:sp>
      <p:sp>
        <p:nvSpPr>
          <p:cNvPr id="3" name="TextBox 2">
            <a:extLst>
              <a:ext uri="{FF2B5EF4-FFF2-40B4-BE49-F238E27FC236}">
                <a16:creationId xmlns:a16="http://schemas.microsoft.com/office/drawing/2014/main" id="{F8CD4179-0643-25EF-26D9-F4D291D4B42D}"/>
              </a:ext>
            </a:extLst>
          </p:cNvPr>
          <p:cNvSpPr txBox="1"/>
          <p:nvPr/>
        </p:nvSpPr>
        <p:spPr>
          <a:xfrm>
            <a:off x="913795" y="2143236"/>
            <a:ext cx="10353762" cy="923330"/>
          </a:xfrm>
          <a:prstGeom prst="rect">
            <a:avLst/>
          </a:prstGeom>
          <a:noFill/>
        </p:spPr>
        <p:txBody>
          <a:bodyPr wrap="square">
            <a:spAutoFit/>
          </a:bodyPr>
          <a:lstStyle/>
          <a:p>
            <a:pPr marL="0" marR="0">
              <a:spcBef>
                <a:spcPts val="0"/>
              </a:spcBef>
              <a:spcAft>
                <a:spcPts val="0"/>
              </a:spcAft>
            </a:pPr>
            <a:r>
              <a:rPr lang="en-US" sz="1800" dirty="0">
                <a:effectLst/>
                <a:latin typeface="Calibri" panose="020F0502020204030204" pitchFamily="34" charset="0"/>
              </a:rPr>
              <a:t>There are 2 categories of registry key the SYSTEM and USER keys the user has access to edit the user keys and modify as they user would like to but some that are to be mentioned are the Run and </a:t>
            </a:r>
            <a:r>
              <a:rPr lang="en-US" sz="1800" dirty="0" err="1">
                <a:effectLst/>
                <a:latin typeface="Calibri" panose="020F0502020204030204" pitchFamily="34" charset="0"/>
              </a:rPr>
              <a:t>RunOnce</a:t>
            </a:r>
            <a:r>
              <a:rPr lang="en-US" sz="1800" dirty="0">
                <a:effectLst/>
                <a:latin typeface="Calibri" panose="020F0502020204030204" pitchFamily="34" charset="0"/>
              </a:rPr>
              <a:t> keys, they are helpful since they would run when a user logs out or restarts the machine.</a:t>
            </a:r>
          </a:p>
        </p:txBody>
      </p:sp>
      <p:pic>
        <p:nvPicPr>
          <p:cNvPr id="7" name="Picture 6">
            <a:extLst>
              <a:ext uri="{FF2B5EF4-FFF2-40B4-BE49-F238E27FC236}">
                <a16:creationId xmlns:a16="http://schemas.microsoft.com/office/drawing/2014/main" id="{BBEC35FE-138A-CDB0-1220-009B86F4818A}"/>
              </a:ext>
            </a:extLst>
          </p:cNvPr>
          <p:cNvPicPr>
            <a:picLocks noChangeAspect="1"/>
          </p:cNvPicPr>
          <p:nvPr/>
        </p:nvPicPr>
        <p:blipFill>
          <a:blip r:embed="rId3"/>
          <a:stretch>
            <a:fillRect/>
          </a:stretch>
        </p:blipFill>
        <p:spPr>
          <a:xfrm>
            <a:off x="3761554" y="3429000"/>
            <a:ext cx="4658244" cy="2538683"/>
          </a:xfrm>
          <a:prstGeom prst="rect">
            <a:avLst/>
          </a:prstGeom>
        </p:spPr>
      </p:pic>
    </p:spTree>
    <p:extLst>
      <p:ext uri="{BB962C8B-B14F-4D97-AF65-F5344CB8AC3E}">
        <p14:creationId xmlns:p14="http://schemas.microsoft.com/office/powerpoint/2010/main" val="608831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0" y="0"/>
            <a:ext cx="12192001" cy="6858001"/>
          </a:xfrm>
          <a:prstGeom prst="rect">
            <a:avLst/>
          </a:prstGeom>
        </p:spPr>
      </p:pic>
      <p:pic>
        <p:nvPicPr>
          <p:cNvPr id="1026" name="Picture 2" descr=": \Users\He1pDesk&gt;reg add HKEY CURRENT USER\Software\microsoft\Windows\CurrentVersion\Run 'v 1 'd &#10;&quot;C: . exe&quot; &#10;The operation completed successfully . &#10;: \Users\He1pDesk&gt; ">
            <a:extLst>
              <a:ext uri="{FF2B5EF4-FFF2-40B4-BE49-F238E27FC236}">
                <a16:creationId xmlns:a16="http://schemas.microsoft.com/office/drawing/2014/main" id="{04C7F723-85C5-F681-F2DB-6A0048D91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586" y="1159907"/>
            <a:ext cx="77247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uter\HKEY CURRENT &#10;Feeds &#10;FileAssocia &#10;FileHistory &#10;Name &#10;el (Default) &#10;Type &#10;REG SZ &#10;REG SZ &#10;(value not set) &#10;C: in .ex e ">
            <a:extLst>
              <a:ext uri="{FF2B5EF4-FFF2-40B4-BE49-F238E27FC236}">
                <a16:creationId xmlns:a16="http://schemas.microsoft.com/office/drawing/2014/main" id="{060C0FA2-4243-5D14-0308-DC7CC46F0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99" y="3826669"/>
            <a:ext cx="6734175" cy="933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AF6629-7B49-50F8-19F8-D2D6A1C09D33}"/>
              </a:ext>
            </a:extLst>
          </p:cNvPr>
          <p:cNvSpPr txBox="1"/>
          <p:nvPr/>
        </p:nvSpPr>
        <p:spPr>
          <a:xfrm>
            <a:off x="2519362" y="5626656"/>
            <a:ext cx="7153275" cy="369332"/>
          </a:xfrm>
          <a:prstGeom prst="rect">
            <a:avLst/>
          </a:prstGeom>
          <a:noFill/>
        </p:spPr>
        <p:txBody>
          <a:bodyPr wrap="square" rtlCol="0">
            <a:spAutoFit/>
          </a:bodyPr>
          <a:lstStyle/>
          <a:p>
            <a:r>
              <a:rPr lang="en-US" dirty="0"/>
              <a:t>OPSEC: This key will not remove itself once executing!!!</a:t>
            </a:r>
          </a:p>
        </p:txBody>
      </p:sp>
    </p:spTree>
    <p:extLst>
      <p:ext uri="{BB962C8B-B14F-4D97-AF65-F5344CB8AC3E}">
        <p14:creationId xmlns:p14="http://schemas.microsoft.com/office/powerpoint/2010/main" val="2077465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1"/>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Start Up Folder</a:t>
            </a:r>
          </a:p>
        </p:txBody>
      </p:sp>
      <p:sp>
        <p:nvSpPr>
          <p:cNvPr id="3" name="TextBox 2">
            <a:extLst>
              <a:ext uri="{FF2B5EF4-FFF2-40B4-BE49-F238E27FC236}">
                <a16:creationId xmlns:a16="http://schemas.microsoft.com/office/drawing/2014/main" id="{D5598E1F-E9B1-7192-D850-58C401F7BC16}"/>
              </a:ext>
            </a:extLst>
          </p:cNvPr>
          <p:cNvSpPr txBox="1"/>
          <p:nvPr/>
        </p:nvSpPr>
        <p:spPr>
          <a:xfrm>
            <a:off x="913795" y="1835864"/>
            <a:ext cx="10353762" cy="1477328"/>
          </a:xfrm>
          <a:prstGeom prst="rect">
            <a:avLst/>
          </a:prstGeom>
          <a:noFill/>
        </p:spPr>
        <p:txBody>
          <a:bodyPr wrap="square">
            <a:spAutoFit/>
          </a:bodyPr>
          <a:lstStyle/>
          <a:p>
            <a:r>
              <a:rPr lang="en-US" sz="1800" dirty="0">
                <a:effectLst/>
                <a:latin typeface="Calibri" panose="020F0502020204030204" pitchFamily="34" charset="0"/>
              </a:rPr>
              <a:t>The startup up folder is a folder that contains programs that will initiate at boot time once a user has logged onto their session, this is another great method for user persistence as the user has write permissions in their own start up folder.</a:t>
            </a:r>
          </a:p>
          <a:p>
            <a:endParaRPr lang="en-US" dirty="0">
              <a:latin typeface="Calibri" panose="020F0502020204030204" pitchFamily="34" charset="0"/>
            </a:endParaRPr>
          </a:p>
          <a:p>
            <a:r>
              <a:rPr lang="en-US" dirty="0">
                <a:latin typeface="Calibri" panose="020F0502020204030204" pitchFamily="34" charset="0"/>
              </a:rPr>
              <a:t>Anything placed in these folder will execute once a user logs in.</a:t>
            </a:r>
            <a:endParaRPr lang="en-US" dirty="0"/>
          </a:p>
        </p:txBody>
      </p:sp>
    </p:spTree>
    <p:extLst>
      <p:ext uri="{BB962C8B-B14F-4D97-AF65-F5344CB8AC3E}">
        <p14:creationId xmlns:p14="http://schemas.microsoft.com/office/powerpoint/2010/main" val="1246570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38100"/>
            <a:ext cx="12192001" cy="6858001"/>
          </a:xfrm>
          <a:prstGeom prst="rect">
            <a:avLst/>
          </a:prstGeom>
        </p:spPr>
      </p:pic>
      <p:sp>
        <p:nvSpPr>
          <p:cNvPr id="2" name="TextBox 1">
            <a:extLst>
              <a:ext uri="{FF2B5EF4-FFF2-40B4-BE49-F238E27FC236}">
                <a16:creationId xmlns:a16="http://schemas.microsoft.com/office/drawing/2014/main" id="{63831D96-1417-6A9B-4D47-98F80560109F}"/>
              </a:ext>
            </a:extLst>
          </p:cNvPr>
          <p:cNvSpPr txBox="1"/>
          <p:nvPr/>
        </p:nvSpPr>
        <p:spPr>
          <a:xfrm>
            <a:off x="381000" y="723900"/>
            <a:ext cx="11584390" cy="1754326"/>
          </a:xfrm>
          <a:prstGeom prst="rect">
            <a:avLst/>
          </a:prstGeom>
          <a:noFill/>
        </p:spPr>
        <p:txBody>
          <a:bodyPr wrap="none" rtlCol="0">
            <a:spAutoFit/>
          </a:bodyPr>
          <a:lstStyle/>
          <a:p>
            <a:r>
              <a:rPr lang="en-US" dirty="0"/>
              <a:t>There are 2 locations for startups, the current user folder and the common folder the current user</a:t>
            </a:r>
          </a:p>
          <a:p>
            <a:r>
              <a:rPr lang="en-US" dirty="0"/>
              <a:t>Will show you the location of the current working users </a:t>
            </a:r>
            <a:r>
              <a:rPr lang="en-US" dirty="0" err="1"/>
              <a:t>starup</a:t>
            </a:r>
            <a:r>
              <a:rPr lang="en-US" dirty="0"/>
              <a:t> folder. The common folder will show you the location</a:t>
            </a:r>
          </a:p>
          <a:p>
            <a:r>
              <a:rPr lang="en-US" dirty="0"/>
              <a:t>Of the applications that will be ran when ANY user logs in.</a:t>
            </a:r>
          </a:p>
          <a:p>
            <a:endParaRPr lang="en-US" dirty="0"/>
          </a:p>
          <a:p>
            <a:pPr marL="742950" lvl="1" indent="-285750">
              <a:buFont typeface="Arial" panose="020B0604020202020204" pitchFamily="34" charset="0"/>
              <a:buChar char="•"/>
            </a:pPr>
            <a:r>
              <a:rPr lang="en-US" dirty="0" err="1"/>
              <a:t>shell:staruup</a:t>
            </a:r>
            <a:r>
              <a:rPr lang="en-US" dirty="0"/>
              <a:t> </a:t>
            </a:r>
          </a:p>
          <a:p>
            <a:pPr marL="742950" lvl="1" indent="-285750">
              <a:buFont typeface="Arial" panose="020B0604020202020204" pitchFamily="34" charset="0"/>
              <a:buChar char="•"/>
            </a:pPr>
            <a:r>
              <a:rPr lang="en-US" dirty="0" err="1"/>
              <a:t>shell:common</a:t>
            </a:r>
            <a:r>
              <a:rPr lang="en-US" dirty="0"/>
              <a:t> startup</a:t>
            </a:r>
          </a:p>
        </p:txBody>
      </p:sp>
      <p:pic>
        <p:nvPicPr>
          <p:cNvPr id="8" name="Picture 7">
            <a:extLst>
              <a:ext uri="{FF2B5EF4-FFF2-40B4-BE49-F238E27FC236}">
                <a16:creationId xmlns:a16="http://schemas.microsoft.com/office/drawing/2014/main" id="{35962CAA-E473-B098-7DAF-42475FA5EBB8}"/>
              </a:ext>
            </a:extLst>
          </p:cNvPr>
          <p:cNvPicPr>
            <a:picLocks noChangeAspect="1"/>
          </p:cNvPicPr>
          <p:nvPr/>
        </p:nvPicPr>
        <p:blipFill>
          <a:blip r:embed="rId3"/>
          <a:stretch>
            <a:fillRect/>
          </a:stretch>
        </p:blipFill>
        <p:spPr>
          <a:xfrm>
            <a:off x="4057650" y="2133600"/>
            <a:ext cx="7620000" cy="4343400"/>
          </a:xfrm>
          <a:prstGeom prst="rect">
            <a:avLst/>
          </a:prstGeom>
        </p:spPr>
      </p:pic>
    </p:spTree>
    <p:extLst>
      <p:ext uri="{BB962C8B-B14F-4D97-AF65-F5344CB8AC3E}">
        <p14:creationId xmlns:p14="http://schemas.microsoft.com/office/powerpoint/2010/main" val="3045589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MITRE ATT&amp;CK</a:t>
            </a:r>
          </a:p>
        </p:txBody>
      </p:sp>
      <p:pic>
        <p:nvPicPr>
          <p:cNvPr id="3" name="Picture 2">
            <a:extLst>
              <a:ext uri="{FF2B5EF4-FFF2-40B4-BE49-F238E27FC236}">
                <a16:creationId xmlns:a16="http://schemas.microsoft.com/office/drawing/2014/main" id="{F0F4551F-D421-D98E-0538-0CBF6BB9D60A}"/>
              </a:ext>
            </a:extLst>
          </p:cNvPr>
          <p:cNvPicPr>
            <a:picLocks noChangeAspect="1"/>
          </p:cNvPicPr>
          <p:nvPr/>
        </p:nvPicPr>
        <p:blipFill>
          <a:blip r:embed="rId3"/>
          <a:stretch>
            <a:fillRect/>
          </a:stretch>
        </p:blipFill>
        <p:spPr>
          <a:xfrm>
            <a:off x="208988" y="1715699"/>
            <a:ext cx="11763375" cy="4821483"/>
          </a:xfrm>
          <a:prstGeom prst="rect">
            <a:avLst/>
          </a:prstGeom>
        </p:spPr>
      </p:pic>
    </p:spTree>
    <p:extLst>
      <p:ext uri="{BB962C8B-B14F-4D97-AF65-F5344CB8AC3E}">
        <p14:creationId xmlns:p14="http://schemas.microsoft.com/office/powerpoint/2010/main" val="13746118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Exercise</a:t>
            </a:r>
          </a:p>
        </p:txBody>
      </p:sp>
      <p:sp>
        <p:nvSpPr>
          <p:cNvPr id="2" name="TextBox 1">
            <a:extLst>
              <a:ext uri="{FF2B5EF4-FFF2-40B4-BE49-F238E27FC236}">
                <a16:creationId xmlns:a16="http://schemas.microsoft.com/office/drawing/2014/main" id="{3397FF24-7918-CA74-A7B0-1BCF8D7D0451}"/>
              </a:ext>
            </a:extLst>
          </p:cNvPr>
          <p:cNvSpPr txBox="1"/>
          <p:nvPr/>
        </p:nvSpPr>
        <p:spPr>
          <a:xfrm>
            <a:off x="1319979" y="1674674"/>
            <a:ext cx="9541394" cy="2031325"/>
          </a:xfrm>
          <a:prstGeom prst="rect">
            <a:avLst/>
          </a:prstGeom>
          <a:noFill/>
        </p:spPr>
        <p:txBody>
          <a:bodyPr wrap="square" rtlCol="0">
            <a:spAutoFit/>
          </a:bodyPr>
          <a:lstStyle/>
          <a:p>
            <a:r>
              <a:rPr lang="en-US" dirty="0"/>
              <a:t>Test your Persistence Techniques:</a:t>
            </a:r>
          </a:p>
          <a:p>
            <a:pPr marL="285750" indent="-285750">
              <a:buFont typeface="Arial" panose="020B0604020202020204" pitchFamily="34" charset="0"/>
              <a:buChar char="•"/>
            </a:pPr>
            <a:r>
              <a:rPr lang="en-US" dirty="0"/>
              <a:t>	Look for any OPSEC considerations such as removing your file or maybe leaving a  	command instead of a binary??</a:t>
            </a:r>
          </a:p>
          <a:p>
            <a:endParaRPr lang="en-US" dirty="0"/>
          </a:p>
          <a:p>
            <a:pPr marL="285750" indent="-285750">
              <a:buFont typeface="Arial" panose="020B0604020202020204" pitchFamily="34" charset="0"/>
              <a:buChar char="•"/>
            </a:pPr>
            <a:r>
              <a:rPr lang="en-US" dirty="0"/>
              <a:t>Try as many as you like maybe other persistence techniques from here:</a:t>
            </a:r>
          </a:p>
          <a:p>
            <a:pPr marL="742950" lvl="1" indent="-285750">
              <a:buFont typeface="Arial" panose="020B0604020202020204" pitchFamily="34" charset="0"/>
              <a:buChar char="•"/>
            </a:pPr>
            <a:r>
              <a:rPr lang="en-US" dirty="0">
                <a:hlinkClick r:id="rId3"/>
              </a:rPr>
              <a:t>https://github.com/swisskyrepo/PayloadsAllTheThings/blob/master/Methodology%20and%20Resources/Windows%20-%20Persistence.md</a:t>
            </a:r>
            <a:endParaRPr lang="en-US" dirty="0"/>
          </a:p>
        </p:txBody>
      </p:sp>
    </p:spTree>
    <p:extLst>
      <p:ext uri="{BB962C8B-B14F-4D97-AF65-F5344CB8AC3E}">
        <p14:creationId xmlns:p14="http://schemas.microsoft.com/office/powerpoint/2010/main" val="2548694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Privilege Escalation</a:t>
            </a:r>
          </a:p>
        </p:txBody>
      </p:sp>
      <p:sp>
        <p:nvSpPr>
          <p:cNvPr id="2" name="TextBox 1">
            <a:extLst>
              <a:ext uri="{FF2B5EF4-FFF2-40B4-BE49-F238E27FC236}">
                <a16:creationId xmlns:a16="http://schemas.microsoft.com/office/drawing/2014/main" id="{6E5ABB25-DF4F-09BD-9FC2-27A4E7305CDE}"/>
              </a:ext>
            </a:extLst>
          </p:cNvPr>
          <p:cNvSpPr txBox="1"/>
          <p:nvPr/>
        </p:nvSpPr>
        <p:spPr>
          <a:xfrm>
            <a:off x="913795" y="1698172"/>
            <a:ext cx="9714198" cy="2585323"/>
          </a:xfrm>
          <a:prstGeom prst="rect">
            <a:avLst/>
          </a:prstGeom>
          <a:noFill/>
        </p:spPr>
        <p:txBody>
          <a:bodyPr wrap="none" rtlCol="0">
            <a:spAutoFit/>
          </a:bodyPr>
          <a:lstStyle/>
          <a:p>
            <a:r>
              <a:rPr lang="en-US" dirty="0"/>
              <a:t>The Operator is trying to escalate their privileges on the Network.</a:t>
            </a:r>
          </a:p>
          <a:p>
            <a:endParaRPr lang="en-US" dirty="0"/>
          </a:p>
          <a:p>
            <a:r>
              <a:rPr lang="en-US" dirty="0"/>
              <a:t>Achieving high level privileges is not completely necessary to achieve goals in a Red Team but it is</a:t>
            </a:r>
          </a:p>
          <a:p>
            <a:r>
              <a:rPr lang="en-US" dirty="0"/>
              <a:t>helpful, we probably need To:</a:t>
            </a:r>
          </a:p>
          <a:p>
            <a:pPr marL="742950" lvl="1" indent="-285750">
              <a:buFont typeface="Arial" panose="020B0604020202020204" pitchFamily="34" charset="0"/>
              <a:buChar char="•"/>
            </a:pPr>
            <a:r>
              <a:rPr lang="en-US" dirty="0"/>
              <a:t>	Files, Folder, Locations</a:t>
            </a:r>
          </a:p>
          <a:p>
            <a:pPr marL="742950" lvl="1" indent="-285750">
              <a:buFont typeface="Arial" panose="020B0604020202020204" pitchFamily="34" charset="0"/>
              <a:buChar char="•"/>
            </a:pPr>
            <a:r>
              <a:rPr lang="en-US" dirty="0"/>
              <a:t>	Applications</a:t>
            </a:r>
          </a:p>
          <a:p>
            <a:pPr marL="742950" lvl="1" indent="-285750">
              <a:buFont typeface="Arial" panose="020B0604020202020204" pitchFamily="34" charset="0"/>
              <a:buChar char="•"/>
            </a:pPr>
            <a:r>
              <a:rPr lang="en-US" dirty="0"/>
              <a:t>	Run tools with high privileges, such as Rubeus to capture tickets and inject</a:t>
            </a:r>
          </a:p>
          <a:p>
            <a:pPr marL="742950" lvl="1" indent="-285750">
              <a:buFont typeface="Arial" panose="020B0604020202020204" pitchFamily="34" charset="0"/>
              <a:buChar char="•"/>
            </a:pPr>
            <a:r>
              <a:rPr lang="en-US" dirty="0"/>
              <a:t>   Leave persistence in locations with high permissions (Services, Registry Keys)</a:t>
            </a:r>
          </a:p>
          <a:p>
            <a:pPr marL="742950" lvl="1" indent="-285750">
              <a:buFont typeface="Arial" panose="020B0604020202020204" pitchFamily="34" charset="0"/>
              <a:buChar char="•"/>
            </a:pPr>
            <a:r>
              <a:rPr lang="en-US" dirty="0"/>
              <a:t>  Access Credentials (</a:t>
            </a:r>
            <a:r>
              <a:rPr lang="en-US" dirty="0" err="1"/>
              <a:t>lsass</a:t>
            </a:r>
            <a:r>
              <a:rPr lang="en-US" dirty="0"/>
              <a:t>, Browser, Vault)</a:t>
            </a:r>
          </a:p>
        </p:txBody>
      </p:sp>
    </p:spTree>
    <p:extLst>
      <p:ext uri="{BB962C8B-B14F-4D97-AF65-F5344CB8AC3E}">
        <p14:creationId xmlns:p14="http://schemas.microsoft.com/office/powerpoint/2010/main" val="374663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Unquoted Service Paths</a:t>
            </a:r>
          </a:p>
        </p:txBody>
      </p:sp>
      <p:sp>
        <p:nvSpPr>
          <p:cNvPr id="3" name="TextBox 2">
            <a:extLst>
              <a:ext uri="{FF2B5EF4-FFF2-40B4-BE49-F238E27FC236}">
                <a16:creationId xmlns:a16="http://schemas.microsoft.com/office/drawing/2014/main" id="{F1C33B8A-DEDD-704E-CE81-4B9E428431C6}"/>
              </a:ext>
            </a:extLst>
          </p:cNvPr>
          <p:cNvSpPr txBox="1"/>
          <p:nvPr/>
        </p:nvSpPr>
        <p:spPr>
          <a:xfrm>
            <a:off x="351820" y="1698172"/>
            <a:ext cx="11862478" cy="1477328"/>
          </a:xfrm>
          <a:prstGeom prst="rect">
            <a:avLst/>
          </a:prstGeom>
          <a:noFill/>
        </p:spPr>
        <p:txBody>
          <a:bodyPr wrap="none" rtlCol="0">
            <a:spAutoFit/>
          </a:bodyPr>
          <a:lstStyle/>
          <a:p>
            <a:r>
              <a:rPr lang="en-US" dirty="0">
                <a:effectLst/>
              </a:rPr>
              <a:t>A very popular and well-known technique usually some software have very minor but important configurations missing </a:t>
            </a:r>
          </a:p>
          <a:p>
            <a:r>
              <a:rPr lang="en-US" dirty="0">
                <a:effectLst/>
              </a:rPr>
              <a:t>for example, Quoting (“ ”) a full path of a file or binary, we are aware that Windows has some folders that contain</a:t>
            </a:r>
          </a:p>
          <a:p>
            <a:r>
              <a:rPr lang="en-US" dirty="0">
                <a:effectLst/>
              </a:rPr>
              <a:t>spaces in them (C:\Program Files\) and these folders or paths without a quote windows sees them as an </a:t>
            </a:r>
            <a:r>
              <a:rPr lang="en-US" b="1" dirty="0">
                <a:effectLst/>
              </a:rPr>
              <a:t>End Line </a:t>
            </a:r>
          </a:p>
          <a:p>
            <a:r>
              <a:rPr lang="en-US" dirty="0">
                <a:effectLst/>
              </a:rPr>
              <a:t>where that is a termination of a file name, here is the reason why it's necessary to quote the path so windows sees it as a </a:t>
            </a:r>
          </a:p>
          <a:p>
            <a:r>
              <a:rPr lang="en-US" dirty="0">
                <a:effectLst/>
              </a:rPr>
              <a:t>complete path when a space(" ") is in the path name.</a:t>
            </a:r>
            <a:endParaRPr lang="en-US" dirty="0"/>
          </a:p>
        </p:txBody>
      </p:sp>
      <p:pic>
        <p:nvPicPr>
          <p:cNvPr id="7" name="Picture 6">
            <a:extLst>
              <a:ext uri="{FF2B5EF4-FFF2-40B4-BE49-F238E27FC236}">
                <a16:creationId xmlns:a16="http://schemas.microsoft.com/office/drawing/2014/main" id="{C6259583-2B9E-B8F2-B9DC-FB09B105B56E}"/>
              </a:ext>
            </a:extLst>
          </p:cNvPr>
          <p:cNvPicPr>
            <a:picLocks noChangeAspect="1"/>
          </p:cNvPicPr>
          <p:nvPr/>
        </p:nvPicPr>
        <p:blipFill>
          <a:blip r:embed="rId3"/>
          <a:stretch>
            <a:fillRect/>
          </a:stretch>
        </p:blipFill>
        <p:spPr>
          <a:xfrm>
            <a:off x="1246170" y="3682501"/>
            <a:ext cx="9689011" cy="1960422"/>
          </a:xfrm>
          <a:prstGeom prst="rect">
            <a:avLst/>
          </a:prstGeom>
        </p:spPr>
      </p:pic>
    </p:spTree>
    <p:extLst>
      <p:ext uri="{BB962C8B-B14F-4D97-AF65-F5344CB8AC3E}">
        <p14:creationId xmlns:p14="http://schemas.microsoft.com/office/powerpoint/2010/main" val="3242531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6" name="Picture 5" descr="A computer screen shot of a blue screen">
            <a:extLst>
              <a:ext uri="{FF2B5EF4-FFF2-40B4-BE49-F238E27FC236}">
                <a16:creationId xmlns:a16="http://schemas.microsoft.com/office/drawing/2014/main" id="{AD2B9B1E-B7A5-3859-B909-BF4C22859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17" y="1417864"/>
            <a:ext cx="10874163" cy="4022271"/>
          </a:xfrm>
          <a:prstGeom prst="rect">
            <a:avLst/>
          </a:prstGeom>
        </p:spPr>
      </p:pic>
    </p:spTree>
    <p:extLst>
      <p:ext uri="{BB962C8B-B14F-4D97-AF65-F5344CB8AC3E}">
        <p14:creationId xmlns:p14="http://schemas.microsoft.com/office/powerpoint/2010/main" val="4238786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descr="A screenshot of a computer">
            <a:extLst>
              <a:ext uri="{FF2B5EF4-FFF2-40B4-BE49-F238E27FC236}">
                <a16:creationId xmlns:a16="http://schemas.microsoft.com/office/drawing/2014/main" id="{9B77D4E4-8AF5-EF30-2BE9-7AEB3612D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953" y="187320"/>
            <a:ext cx="6582091" cy="6483359"/>
          </a:xfrm>
          <a:prstGeom prst="rect">
            <a:avLst/>
          </a:prstGeom>
        </p:spPr>
      </p:pic>
    </p:spTree>
    <p:extLst>
      <p:ext uri="{BB962C8B-B14F-4D97-AF65-F5344CB8AC3E}">
        <p14:creationId xmlns:p14="http://schemas.microsoft.com/office/powerpoint/2010/main" val="682044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Weak Service Permissions</a:t>
            </a:r>
          </a:p>
        </p:txBody>
      </p:sp>
      <p:sp>
        <p:nvSpPr>
          <p:cNvPr id="2" name="TextBox 1">
            <a:extLst>
              <a:ext uri="{FF2B5EF4-FFF2-40B4-BE49-F238E27FC236}">
                <a16:creationId xmlns:a16="http://schemas.microsoft.com/office/drawing/2014/main" id="{A38A58C7-9B81-CE88-221B-FB762717A888}"/>
              </a:ext>
            </a:extLst>
          </p:cNvPr>
          <p:cNvSpPr txBox="1"/>
          <p:nvPr/>
        </p:nvSpPr>
        <p:spPr>
          <a:xfrm>
            <a:off x="913795" y="1580050"/>
            <a:ext cx="10353762" cy="2308324"/>
          </a:xfrm>
          <a:prstGeom prst="rect">
            <a:avLst/>
          </a:prstGeom>
          <a:noFill/>
        </p:spPr>
        <p:txBody>
          <a:bodyPr wrap="square" rtlCol="0">
            <a:spAutoFit/>
          </a:bodyPr>
          <a:lstStyle/>
          <a:p>
            <a:r>
              <a:rPr lang="en-US" dirty="0">
                <a:effectLst/>
              </a:rPr>
              <a:t>Adversaries may use flaws in the permissions of Windows services to replace the binary that is executed upon service start.</a:t>
            </a:r>
          </a:p>
          <a:p>
            <a:endParaRPr lang="en-US" dirty="0"/>
          </a:p>
          <a:p>
            <a:r>
              <a:rPr lang="en-US" dirty="0">
                <a:effectLst/>
              </a:rPr>
              <a:t>If the permissions on the file system directory containing a target binary, or permissions on the binary itself are improperly set, then the target binary may be overwritten with another binary using user-level permissions and executed by the original process.</a:t>
            </a:r>
          </a:p>
          <a:p>
            <a:endParaRPr lang="en-US" dirty="0"/>
          </a:p>
          <a:p>
            <a:r>
              <a:rPr lang="en-US" dirty="0"/>
              <a:t>Tools like: Invoke-</a:t>
            </a:r>
            <a:r>
              <a:rPr lang="en-US" dirty="0" err="1"/>
              <a:t>PrivescCheck</a:t>
            </a:r>
            <a:r>
              <a:rPr lang="en-US" dirty="0"/>
              <a:t> and </a:t>
            </a:r>
            <a:r>
              <a:rPr lang="en-US" dirty="0" err="1"/>
              <a:t>SharpUp</a:t>
            </a:r>
            <a:r>
              <a:rPr lang="en-US" dirty="0"/>
              <a:t> can help locate these weak permissions.</a:t>
            </a:r>
          </a:p>
        </p:txBody>
      </p:sp>
      <p:pic>
        <p:nvPicPr>
          <p:cNvPr id="6" name="Picture 5" descr="A screenshot of a computer program">
            <a:extLst>
              <a:ext uri="{FF2B5EF4-FFF2-40B4-BE49-F238E27FC236}">
                <a16:creationId xmlns:a16="http://schemas.microsoft.com/office/drawing/2014/main" id="{099E1A49-8248-08A2-D097-82681FD94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403" y="3967672"/>
            <a:ext cx="8195194" cy="2092390"/>
          </a:xfrm>
          <a:prstGeom prst="rect">
            <a:avLst/>
          </a:prstGeom>
        </p:spPr>
      </p:pic>
    </p:spTree>
    <p:extLst>
      <p:ext uri="{BB962C8B-B14F-4D97-AF65-F5344CB8AC3E}">
        <p14:creationId xmlns:p14="http://schemas.microsoft.com/office/powerpoint/2010/main" val="2821355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F6BC00F-DC45-4D9F-20F4-115203A0F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624" y="257175"/>
            <a:ext cx="7524750" cy="6343650"/>
          </a:xfrm>
          <a:prstGeom prst="rect">
            <a:avLst/>
          </a:prstGeom>
        </p:spPr>
      </p:pic>
    </p:spTree>
    <p:extLst>
      <p:ext uri="{BB962C8B-B14F-4D97-AF65-F5344CB8AC3E}">
        <p14:creationId xmlns:p14="http://schemas.microsoft.com/office/powerpoint/2010/main" val="3989828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Lateral Movement</a:t>
            </a:r>
          </a:p>
        </p:txBody>
      </p:sp>
      <p:sp>
        <p:nvSpPr>
          <p:cNvPr id="3" name="TextBox 2">
            <a:extLst>
              <a:ext uri="{FF2B5EF4-FFF2-40B4-BE49-F238E27FC236}">
                <a16:creationId xmlns:a16="http://schemas.microsoft.com/office/drawing/2014/main" id="{0602BFA9-33E1-6C4F-ABFB-BEE2E63EF76A}"/>
              </a:ext>
            </a:extLst>
          </p:cNvPr>
          <p:cNvSpPr txBox="1"/>
          <p:nvPr/>
        </p:nvSpPr>
        <p:spPr>
          <a:xfrm>
            <a:off x="1006016" y="1727985"/>
            <a:ext cx="10169319" cy="2308324"/>
          </a:xfrm>
          <a:prstGeom prst="rect">
            <a:avLst/>
          </a:prstGeom>
          <a:noFill/>
        </p:spPr>
        <p:txBody>
          <a:bodyPr wrap="square">
            <a:spAutoFit/>
          </a:bodyPr>
          <a:lstStyle/>
          <a:p>
            <a:r>
              <a:rPr lang="en-US" sz="1800" dirty="0">
                <a:effectLst/>
                <a:latin typeface="Calibri" panose="020F0502020204030204" pitchFamily="34" charset="0"/>
              </a:rPr>
              <a:t>Lateral movement is when our Operator will try to jump from one workstation to another, in this section Situational Awareness plays a big role, the operator will need to locate workstations/servers that can help in reaching our goal</a:t>
            </a:r>
          </a:p>
          <a:p>
            <a:endParaRPr lang="en-US" dirty="0">
              <a:latin typeface="Calibri" panose="020F0502020204030204" pitchFamily="34" charset="0"/>
            </a:endParaRPr>
          </a:p>
          <a:p>
            <a:endParaRPr lang="en-US" dirty="0">
              <a:latin typeface="Calibri" panose="020F0502020204030204" pitchFamily="34" charset="0"/>
            </a:endParaRPr>
          </a:p>
          <a:p>
            <a:r>
              <a:rPr lang="en-US" dirty="0">
                <a:latin typeface="Calibri" panose="020F0502020204030204" pitchFamily="34" charset="0"/>
              </a:rPr>
              <a:t>OPSEC:  Consider understanding the environment, if the network uses certain applications or services to move around. No need for complicated exploits and techniques if we can just blend in with what they are working with (Citrix, TeamViewer, VNC, </a:t>
            </a:r>
            <a:r>
              <a:rPr lang="en-US" dirty="0" err="1">
                <a:latin typeface="Calibri" panose="020F0502020204030204" pitchFamily="34" charset="0"/>
              </a:rPr>
              <a:t>etc</a:t>
            </a:r>
            <a:r>
              <a:rPr lang="en-US" dirty="0">
                <a:latin typeface="Calibri" panose="020F0502020204030204" pitchFamily="34" charset="0"/>
              </a:rPr>
              <a:t>)</a:t>
            </a:r>
            <a:endParaRPr lang="en-US" dirty="0"/>
          </a:p>
        </p:txBody>
      </p:sp>
    </p:spTree>
    <p:extLst>
      <p:ext uri="{BB962C8B-B14F-4D97-AF65-F5344CB8AC3E}">
        <p14:creationId xmlns:p14="http://schemas.microsoft.com/office/powerpoint/2010/main" val="4229007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err="1"/>
              <a:t>WinRM</a:t>
            </a:r>
            <a:endParaRPr lang="en-US" dirty="0"/>
          </a:p>
        </p:txBody>
      </p:sp>
      <p:sp>
        <p:nvSpPr>
          <p:cNvPr id="2" name="TextBox 1">
            <a:extLst>
              <a:ext uri="{FF2B5EF4-FFF2-40B4-BE49-F238E27FC236}">
                <a16:creationId xmlns:a16="http://schemas.microsoft.com/office/drawing/2014/main" id="{14C9CF70-CBC5-DAF1-38C7-568841D9E302}"/>
              </a:ext>
            </a:extLst>
          </p:cNvPr>
          <p:cNvSpPr txBox="1"/>
          <p:nvPr/>
        </p:nvSpPr>
        <p:spPr>
          <a:xfrm>
            <a:off x="1418620" y="1966884"/>
            <a:ext cx="9980296" cy="2031325"/>
          </a:xfrm>
          <a:prstGeom prst="rect">
            <a:avLst/>
          </a:prstGeom>
          <a:noFill/>
        </p:spPr>
        <p:txBody>
          <a:bodyPr wrap="none" rtlCol="0">
            <a:spAutoFit/>
          </a:bodyPr>
          <a:lstStyle/>
          <a:p>
            <a:r>
              <a:rPr lang="en-US" dirty="0">
                <a:effectLst/>
              </a:rPr>
              <a:t>Windows Remote Management (</a:t>
            </a:r>
            <a:r>
              <a:rPr lang="en-US" dirty="0" err="1">
                <a:effectLst/>
              </a:rPr>
              <a:t>WinRM</a:t>
            </a:r>
            <a:r>
              <a:rPr lang="en-US" dirty="0">
                <a:effectLst/>
              </a:rPr>
              <a:t>) is the name of both a Windows Service and a </a:t>
            </a:r>
          </a:p>
          <a:p>
            <a:r>
              <a:rPr lang="en-US" dirty="0">
                <a:effectLst/>
              </a:rPr>
              <a:t>protocol that allows a user to interact with a remote system.</a:t>
            </a:r>
          </a:p>
          <a:p>
            <a:endParaRPr lang="en-US" dirty="0"/>
          </a:p>
          <a:p>
            <a:endParaRPr lang="en-US" dirty="0">
              <a:effectLst/>
            </a:endParaRPr>
          </a:p>
          <a:p>
            <a:r>
              <a:rPr lang="en-US" dirty="0"/>
              <a:t>The intended audience for Windows Remote Management is IT professionals—who write </a:t>
            </a:r>
          </a:p>
          <a:p>
            <a:r>
              <a:rPr lang="en-US" dirty="0"/>
              <a:t>scripts to automate the management of servers—and independent software vendor (ISV) developers, </a:t>
            </a:r>
          </a:p>
          <a:p>
            <a:r>
              <a:rPr lang="en-US" dirty="0"/>
              <a:t>who want to obtain data for management applications.</a:t>
            </a:r>
            <a:endParaRPr lang="en-US" dirty="0">
              <a:effectLst/>
            </a:endParaRPr>
          </a:p>
        </p:txBody>
      </p:sp>
    </p:spTree>
    <p:extLst>
      <p:ext uri="{BB962C8B-B14F-4D97-AF65-F5344CB8AC3E}">
        <p14:creationId xmlns:p14="http://schemas.microsoft.com/office/powerpoint/2010/main" val="1489774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2" name="TextBox 1">
            <a:extLst>
              <a:ext uri="{FF2B5EF4-FFF2-40B4-BE49-F238E27FC236}">
                <a16:creationId xmlns:a16="http://schemas.microsoft.com/office/drawing/2014/main" id="{1D7AC066-C9DB-2245-1181-A155D6C06E05}"/>
              </a:ext>
            </a:extLst>
          </p:cNvPr>
          <p:cNvSpPr txBox="1"/>
          <p:nvPr/>
        </p:nvSpPr>
        <p:spPr>
          <a:xfrm>
            <a:off x="929744" y="1231641"/>
            <a:ext cx="10332509" cy="1477328"/>
          </a:xfrm>
          <a:prstGeom prst="rect">
            <a:avLst/>
          </a:prstGeom>
          <a:noFill/>
        </p:spPr>
        <p:txBody>
          <a:bodyPr wrap="none" rtlCol="0">
            <a:spAutoFit/>
          </a:bodyPr>
          <a:lstStyle/>
          <a:p>
            <a:r>
              <a:rPr lang="en-US" dirty="0" err="1"/>
              <a:t>WinRM</a:t>
            </a:r>
            <a:r>
              <a:rPr lang="en-US" dirty="0"/>
              <a:t> uses </a:t>
            </a:r>
            <a:r>
              <a:rPr lang="en-US" dirty="0">
                <a:hlinkClick r:id="rId3" tooltip="Kerberos (protocol)"/>
              </a:rPr>
              <a:t>Kerberos</a:t>
            </a:r>
            <a:r>
              <a:rPr lang="en-US" dirty="0"/>
              <a:t> for initial authentication by default</a:t>
            </a:r>
          </a:p>
          <a:p>
            <a:endParaRPr lang="en-US" dirty="0"/>
          </a:p>
          <a:p>
            <a:r>
              <a:rPr lang="en-US" dirty="0"/>
              <a:t>Although </a:t>
            </a:r>
            <a:r>
              <a:rPr lang="en-US" dirty="0" err="1"/>
              <a:t>WinRM</a:t>
            </a:r>
            <a:r>
              <a:rPr lang="en-US" dirty="0"/>
              <a:t> listeners can be configured to encrypt all communications using </a:t>
            </a:r>
            <a:r>
              <a:rPr lang="en-US" dirty="0">
                <a:hlinkClick r:id="rId4" tooltip="HTTPS"/>
              </a:rPr>
              <a:t>HTTPS</a:t>
            </a:r>
            <a:r>
              <a:rPr lang="en-US" dirty="0"/>
              <a:t>, with the use</a:t>
            </a:r>
          </a:p>
          <a:p>
            <a:r>
              <a:rPr lang="en-US" dirty="0"/>
              <a:t>of Kerberos, even if unencrypted HTTP is used, all communication is still encrypted using</a:t>
            </a:r>
          </a:p>
          <a:p>
            <a:r>
              <a:rPr lang="en-US" dirty="0"/>
              <a:t>a symmetric 256-bit key after the authentication phase completes</a:t>
            </a:r>
          </a:p>
        </p:txBody>
      </p:sp>
      <p:pic>
        <p:nvPicPr>
          <p:cNvPr id="6" name="Picture 5" descr="A red and black text&#10;&#10;Description automatically generated">
            <a:extLst>
              <a:ext uri="{FF2B5EF4-FFF2-40B4-BE49-F238E27FC236}">
                <a16:creationId xmlns:a16="http://schemas.microsoft.com/office/drawing/2014/main" id="{ACB0E877-4BDA-3E51-6875-65C56F28CF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0284" y="3038057"/>
            <a:ext cx="7771428" cy="2666667"/>
          </a:xfrm>
          <a:prstGeom prst="rect">
            <a:avLst/>
          </a:prstGeom>
        </p:spPr>
      </p:pic>
    </p:spTree>
    <p:extLst>
      <p:ext uri="{BB962C8B-B14F-4D97-AF65-F5344CB8AC3E}">
        <p14:creationId xmlns:p14="http://schemas.microsoft.com/office/powerpoint/2010/main" val="4158042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9117" y="702906"/>
            <a:ext cx="10353762" cy="970450"/>
          </a:xfrm>
        </p:spPr>
        <p:txBody>
          <a:bodyPr/>
          <a:lstStyle/>
          <a:p>
            <a:r>
              <a:rPr lang="en-US" dirty="0"/>
              <a:t>Reconnaissance</a:t>
            </a:r>
          </a:p>
        </p:txBody>
      </p:sp>
      <p:sp>
        <p:nvSpPr>
          <p:cNvPr id="7" name="TextBox 6">
            <a:extLst>
              <a:ext uri="{FF2B5EF4-FFF2-40B4-BE49-F238E27FC236}">
                <a16:creationId xmlns:a16="http://schemas.microsoft.com/office/drawing/2014/main" id="{7CE060DD-82C3-B572-5AAE-86EBA11F712B}"/>
              </a:ext>
            </a:extLst>
          </p:cNvPr>
          <p:cNvSpPr txBox="1"/>
          <p:nvPr/>
        </p:nvSpPr>
        <p:spPr>
          <a:xfrm>
            <a:off x="619759" y="1673356"/>
            <a:ext cx="10653119"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Passive Reconnaissance</a:t>
            </a:r>
          </a:p>
          <a:p>
            <a:pPr marL="742950" lvl="1" indent="-285750">
              <a:buFont typeface="Arial" panose="020B0604020202020204" pitchFamily="34" charset="0"/>
              <a:buChar char="•"/>
            </a:pPr>
            <a:r>
              <a:rPr lang="en-US" dirty="0"/>
              <a:t>This type of reconnaissance is known as Open-Source Intelligence (OSINT).</a:t>
            </a:r>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Active Reconnaissance</a:t>
            </a:r>
          </a:p>
          <a:p>
            <a:pPr marL="742950" lvl="1" indent="-285750">
              <a:buFont typeface="Arial" panose="020B0604020202020204" pitchFamily="34" charset="0"/>
              <a:buChar char="•"/>
            </a:pPr>
            <a:r>
              <a:rPr lang="en-US" dirty="0"/>
              <a:t>Active reconnaissance is the opposite of passive reconnaissance and the process of gathering information by interacting with the target.</a:t>
            </a:r>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External Reconnaissance</a:t>
            </a:r>
          </a:p>
          <a:p>
            <a:pPr marL="742950" lvl="1" indent="-285750">
              <a:buFont typeface="Arial" panose="020B0604020202020204" pitchFamily="34" charset="0"/>
              <a:buChar char="•"/>
            </a:pPr>
            <a:r>
              <a:rPr lang="en-US" dirty="0"/>
              <a:t>External recon is anything that takes place outside the target’s network.</a:t>
            </a:r>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Internal Reconnaissance</a:t>
            </a:r>
          </a:p>
          <a:p>
            <a:pPr marL="742950" lvl="1" indent="-285750">
              <a:buFont typeface="Arial" panose="020B0604020202020204" pitchFamily="34" charset="0"/>
              <a:buChar char="•"/>
            </a:pPr>
            <a:r>
              <a:rPr lang="en-US" dirty="0"/>
              <a:t>Internal reconnaissance takes place within the target network.</a:t>
            </a: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45091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9117" y="106819"/>
            <a:ext cx="10353762" cy="970450"/>
          </a:xfrm>
        </p:spPr>
        <p:txBody>
          <a:bodyPr/>
          <a:lstStyle/>
          <a:p>
            <a:r>
              <a:rPr lang="en-US" dirty="0"/>
              <a:t>PowerShell</a:t>
            </a:r>
          </a:p>
        </p:txBody>
      </p:sp>
      <p:pic>
        <p:nvPicPr>
          <p:cNvPr id="3" name="Picture 2" descr="A computer screen shot of a blue screen">
            <a:extLst>
              <a:ext uri="{FF2B5EF4-FFF2-40B4-BE49-F238E27FC236}">
                <a16:creationId xmlns:a16="http://schemas.microsoft.com/office/drawing/2014/main" id="{A7CE673E-D4D6-AC2C-63F0-57ED68C97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825" y="1021317"/>
            <a:ext cx="9462345" cy="5729864"/>
          </a:xfrm>
          <a:prstGeom prst="rect">
            <a:avLst/>
          </a:prstGeom>
        </p:spPr>
      </p:pic>
    </p:spTree>
    <p:extLst>
      <p:ext uri="{BB962C8B-B14F-4D97-AF65-F5344CB8AC3E}">
        <p14:creationId xmlns:p14="http://schemas.microsoft.com/office/powerpoint/2010/main" val="16924291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extBox 4">
            <a:extLst>
              <a:ext uri="{FF2B5EF4-FFF2-40B4-BE49-F238E27FC236}">
                <a16:creationId xmlns:a16="http://schemas.microsoft.com/office/drawing/2014/main" id="{74573CF8-FAC1-544D-65FE-1A71283699B5}"/>
              </a:ext>
            </a:extLst>
          </p:cNvPr>
          <p:cNvSpPr txBox="1"/>
          <p:nvPr/>
        </p:nvSpPr>
        <p:spPr>
          <a:xfrm>
            <a:off x="1455172" y="1716427"/>
            <a:ext cx="9281651" cy="1754326"/>
          </a:xfrm>
          <a:prstGeom prst="rect">
            <a:avLst/>
          </a:prstGeom>
          <a:noFill/>
        </p:spPr>
        <p:txBody>
          <a:bodyPr wrap="square">
            <a:spAutoFit/>
          </a:bodyPr>
          <a:lstStyle/>
          <a:p>
            <a:r>
              <a:rPr lang="en-US" dirty="0" err="1"/>
              <a:t>WinRS</a:t>
            </a:r>
            <a:r>
              <a:rPr lang="en-US" dirty="0"/>
              <a:t>, short for Windows Remote Shell, is a command-line tool in Windows operating systems that allows you to run commands on remote computers.</a:t>
            </a:r>
          </a:p>
          <a:p>
            <a:endParaRPr lang="en-US" dirty="0"/>
          </a:p>
          <a:p>
            <a:r>
              <a:rPr lang="en-US" dirty="0" err="1"/>
              <a:t>WinRS</a:t>
            </a:r>
            <a:r>
              <a:rPr lang="en-US" dirty="0"/>
              <a:t> relies on Windows Remote Management (</a:t>
            </a:r>
            <a:r>
              <a:rPr lang="en-US" dirty="0" err="1"/>
              <a:t>WinRM</a:t>
            </a:r>
            <a:r>
              <a:rPr lang="en-US" dirty="0"/>
              <a:t>) to establish connections with remote machines. </a:t>
            </a:r>
            <a:r>
              <a:rPr lang="en-US" dirty="0" err="1"/>
              <a:t>WinRM</a:t>
            </a:r>
            <a:r>
              <a:rPr lang="en-US" dirty="0"/>
              <a:t> is a service that enables the execution of remote commands, scripts, and management tasks on Windows-based systems</a:t>
            </a:r>
          </a:p>
        </p:txBody>
      </p:sp>
      <p:sp>
        <p:nvSpPr>
          <p:cNvPr id="6" name="TextBox 5">
            <a:extLst>
              <a:ext uri="{FF2B5EF4-FFF2-40B4-BE49-F238E27FC236}">
                <a16:creationId xmlns:a16="http://schemas.microsoft.com/office/drawing/2014/main" id="{BDB456A8-54A2-9A12-17A2-841866C0C474}"/>
              </a:ext>
            </a:extLst>
          </p:cNvPr>
          <p:cNvSpPr txBox="1"/>
          <p:nvPr/>
        </p:nvSpPr>
        <p:spPr>
          <a:xfrm>
            <a:off x="5369229" y="592742"/>
            <a:ext cx="1304460" cy="523220"/>
          </a:xfrm>
          <a:prstGeom prst="rect">
            <a:avLst/>
          </a:prstGeom>
          <a:noFill/>
        </p:spPr>
        <p:txBody>
          <a:bodyPr wrap="none" rtlCol="0">
            <a:spAutoFit/>
          </a:bodyPr>
          <a:lstStyle/>
          <a:p>
            <a:r>
              <a:rPr lang="en-US" sz="2800" dirty="0" err="1"/>
              <a:t>WinRS</a:t>
            </a:r>
            <a:endParaRPr lang="en-US" sz="2800" dirty="0"/>
          </a:p>
        </p:txBody>
      </p:sp>
    </p:spTree>
    <p:extLst>
      <p:ext uri="{BB962C8B-B14F-4D97-AF65-F5344CB8AC3E}">
        <p14:creationId xmlns:p14="http://schemas.microsoft.com/office/powerpoint/2010/main" val="1332987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descr="A computer screen shot of a black and white screen&#10;&#10;Description automatically generated">
            <a:extLst>
              <a:ext uri="{FF2B5EF4-FFF2-40B4-BE49-F238E27FC236}">
                <a16:creationId xmlns:a16="http://schemas.microsoft.com/office/drawing/2014/main" id="{E49D11E2-C065-D6C8-5A09-33A6BE929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0076" y="1090441"/>
            <a:ext cx="8531842" cy="5509726"/>
          </a:xfrm>
          <a:prstGeom prst="rect">
            <a:avLst/>
          </a:prstGeom>
        </p:spPr>
      </p:pic>
      <p:sp>
        <p:nvSpPr>
          <p:cNvPr id="6" name="TextBox 5">
            <a:extLst>
              <a:ext uri="{FF2B5EF4-FFF2-40B4-BE49-F238E27FC236}">
                <a16:creationId xmlns:a16="http://schemas.microsoft.com/office/drawing/2014/main" id="{DD4A3354-E98B-7914-582F-42B06B23FDA1}"/>
              </a:ext>
            </a:extLst>
          </p:cNvPr>
          <p:cNvSpPr txBox="1"/>
          <p:nvPr/>
        </p:nvSpPr>
        <p:spPr>
          <a:xfrm flipH="1">
            <a:off x="5116826" y="257833"/>
            <a:ext cx="1958342" cy="707886"/>
          </a:xfrm>
          <a:prstGeom prst="rect">
            <a:avLst/>
          </a:prstGeom>
          <a:noFill/>
        </p:spPr>
        <p:txBody>
          <a:bodyPr wrap="square" rtlCol="0">
            <a:spAutoFit/>
          </a:bodyPr>
          <a:lstStyle/>
          <a:p>
            <a:r>
              <a:rPr lang="en-US" sz="4000" dirty="0" err="1"/>
              <a:t>WinRS</a:t>
            </a:r>
            <a:endParaRPr lang="en-US" sz="4000" dirty="0"/>
          </a:p>
        </p:txBody>
      </p:sp>
    </p:spTree>
    <p:extLst>
      <p:ext uri="{BB962C8B-B14F-4D97-AF65-F5344CB8AC3E}">
        <p14:creationId xmlns:p14="http://schemas.microsoft.com/office/powerpoint/2010/main" val="1733917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7" name="Picture 6">
            <a:extLst>
              <a:ext uri="{FF2B5EF4-FFF2-40B4-BE49-F238E27FC236}">
                <a16:creationId xmlns:a16="http://schemas.microsoft.com/office/drawing/2014/main" id="{43BB1627-66EC-ED50-A0F6-A207D698B853}"/>
              </a:ext>
            </a:extLst>
          </p:cNvPr>
          <p:cNvPicPr>
            <a:picLocks noChangeAspect="1"/>
          </p:cNvPicPr>
          <p:nvPr/>
        </p:nvPicPr>
        <p:blipFill>
          <a:blip r:embed="rId3"/>
          <a:stretch>
            <a:fillRect/>
          </a:stretch>
        </p:blipFill>
        <p:spPr>
          <a:xfrm>
            <a:off x="867746" y="1988905"/>
            <a:ext cx="11044335" cy="4172153"/>
          </a:xfrm>
          <a:prstGeom prst="rect">
            <a:avLst/>
          </a:prstGeom>
        </p:spPr>
      </p:pic>
      <p:sp>
        <p:nvSpPr>
          <p:cNvPr id="8" name="TextBox 7">
            <a:extLst>
              <a:ext uri="{FF2B5EF4-FFF2-40B4-BE49-F238E27FC236}">
                <a16:creationId xmlns:a16="http://schemas.microsoft.com/office/drawing/2014/main" id="{5D77140D-5728-B833-ECBC-0E59A0B7500F}"/>
              </a:ext>
            </a:extLst>
          </p:cNvPr>
          <p:cNvSpPr txBox="1"/>
          <p:nvPr/>
        </p:nvSpPr>
        <p:spPr>
          <a:xfrm>
            <a:off x="867746" y="857899"/>
            <a:ext cx="10265439" cy="646331"/>
          </a:xfrm>
          <a:prstGeom prst="rect">
            <a:avLst/>
          </a:prstGeom>
          <a:noFill/>
        </p:spPr>
        <p:txBody>
          <a:bodyPr wrap="none" rtlCol="0">
            <a:spAutoFit/>
          </a:bodyPr>
          <a:lstStyle/>
          <a:p>
            <a:r>
              <a:rPr lang="en-US" dirty="0"/>
              <a:t>Reverse Shells are possible with this technique, the Demo you can see a simple PowerShell Reverse Shell</a:t>
            </a:r>
          </a:p>
          <a:p>
            <a:r>
              <a:rPr lang="en-US" dirty="0"/>
              <a:t>being achieved using </a:t>
            </a:r>
            <a:r>
              <a:rPr lang="en-US" dirty="0" err="1"/>
              <a:t>WinRS</a:t>
            </a:r>
            <a:r>
              <a:rPr lang="en-US" dirty="0"/>
              <a:t> but other techniques can be used such as dropping a binary</a:t>
            </a:r>
          </a:p>
        </p:txBody>
      </p:sp>
    </p:spTree>
    <p:extLst>
      <p:ext uri="{BB962C8B-B14F-4D97-AF65-F5344CB8AC3E}">
        <p14:creationId xmlns:p14="http://schemas.microsoft.com/office/powerpoint/2010/main" val="30966879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WMIC</a:t>
            </a:r>
          </a:p>
        </p:txBody>
      </p:sp>
      <p:sp>
        <p:nvSpPr>
          <p:cNvPr id="2" name="TextBox 1">
            <a:extLst>
              <a:ext uri="{FF2B5EF4-FFF2-40B4-BE49-F238E27FC236}">
                <a16:creationId xmlns:a16="http://schemas.microsoft.com/office/drawing/2014/main" id="{0580DEFA-89F8-D951-657B-64DA5FA15393}"/>
              </a:ext>
            </a:extLst>
          </p:cNvPr>
          <p:cNvSpPr txBox="1"/>
          <p:nvPr/>
        </p:nvSpPr>
        <p:spPr>
          <a:xfrm>
            <a:off x="913795" y="1722947"/>
            <a:ext cx="10791239" cy="1200329"/>
          </a:xfrm>
          <a:prstGeom prst="rect">
            <a:avLst/>
          </a:prstGeom>
          <a:noFill/>
        </p:spPr>
        <p:txBody>
          <a:bodyPr wrap="square" rtlCol="0">
            <a:spAutoFit/>
          </a:bodyPr>
          <a:lstStyle/>
          <a:p>
            <a:r>
              <a:rPr lang="en-US" dirty="0"/>
              <a:t>WMIC stands for Windows Management Instrumentation Command-line, is a command-line tool in Microsoft Windows it provides a unified interface for Windows management tasks. It allows you to access system resources and settings on a local or remote computer and retrieve information or perform various management tasks. </a:t>
            </a:r>
          </a:p>
        </p:txBody>
      </p:sp>
      <p:pic>
        <p:nvPicPr>
          <p:cNvPr id="3" name="Picture 2">
            <a:extLst>
              <a:ext uri="{FF2B5EF4-FFF2-40B4-BE49-F238E27FC236}">
                <a16:creationId xmlns:a16="http://schemas.microsoft.com/office/drawing/2014/main" id="{6146D217-2600-71E8-C0BB-4E2204726FBE}"/>
              </a:ext>
            </a:extLst>
          </p:cNvPr>
          <p:cNvPicPr>
            <a:picLocks noChangeAspect="1"/>
          </p:cNvPicPr>
          <p:nvPr/>
        </p:nvPicPr>
        <p:blipFill>
          <a:blip r:embed="rId3"/>
          <a:stretch>
            <a:fillRect/>
          </a:stretch>
        </p:blipFill>
        <p:spPr>
          <a:xfrm>
            <a:off x="2190188" y="3429000"/>
            <a:ext cx="7800975" cy="1628775"/>
          </a:xfrm>
          <a:prstGeom prst="rect">
            <a:avLst/>
          </a:prstGeom>
        </p:spPr>
      </p:pic>
    </p:spTree>
    <p:extLst>
      <p:ext uri="{BB962C8B-B14F-4D97-AF65-F5344CB8AC3E}">
        <p14:creationId xmlns:p14="http://schemas.microsoft.com/office/powerpoint/2010/main" val="3763681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7" name="Picture 6" descr="A computer screen with a black screen&#10;&#10;Description automatically generated">
            <a:extLst>
              <a:ext uri="{FF2B5EF4-FFF2-40B4-BE49-F238E27FC236}">
                <a16:creationId xmlns:a16="http://schemas.microsoft.com/office/drawing/2014/main" id="{161B176C-557B-DF58-BADF-1CF8356EE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50" y="591005"/>
            <a:ext cx="11856098" cy="5675990"/>
          </a:xfrm>
          <a:prstGeom prst="rect">
            <a:avLst/>
          </a:prstGeom>
        </p:spPr>
      </p:pic>
    </p:spTree>
    <p:extLst>
      <p:ext uri="{BB962C8B-B14F-4D97-AF65-F5344CB8AC3E}">
        <p14:creationId xmlns:p14="http://schemas.microsoft.com/office/powerpoint/2010/main" val="17087961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5" name="Picture 4" descr="A computer screen with icons on it&#10;&#10;Description automatically generated">
            <a:extLst>
              <a:ext uri="{FF2B5EF4-FFF2-40B4-BE49-F238E27FC236}">
                <a16:creationId xmlns:a16="http://schemas.microsoft.com/office/drawing/2014/main" id="{0103B204-7A41-4C00-27C6-A9B96782A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78" y="408725"/>
            <a:ext cx="5950514" cy="3519463"/>
          </a:xfrm>
          <a:prstGeom prst="rect">
            <a:avLst/>
          </a:prstGeom>
        </p:spPr>
      </p:pic>
      <p:pic>
        <p:nvPicPr>
          <p:cNvPr id="7" name="Picture 6" descr="A computer screen with a black screen&#10;&#10;Description automatically generated">
            <a:extLst>
              <a:ext uri="{FF2B5EF4-FFF2-40B4-BE49-F238E27FC236}">
                <a16:creationId xmlns:a16="http://schemas.microsoft.com/office/drawing/2014/main" id="{F64BC971-1387-F233-50AD-2341A2EBD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571" y="2873828"/>
            <a:ext cx="6049255" cy="3855876"/>
          </a:xfrm>
          <a:prstGeom prst="rect">
            <a:avLst/>
          </a:prstGeom>
        </p:spPr>
      </p:pic>
      <p:sp>
        <p:nvSpPr>
          <p:cNvPr id="8" name="TextBox 7">
            <a:extLst>
              <a:ext uri="{FF2B5EF4-FFF2-40B4-BE49-F238E27FC236}">
                <a16:creationId xmlns:a16="http://schemas.microsoft.com/office/drawing/2014/main" id="{D1DEF9DF-53CB-8ECA-5833-E20CDAE7BF5D}"/>
              </a:ext>
            </a:extLst>
          </p:cNvPr>
          <p:cNvSpPr txBox="1"/>
          <p:nvPr/>
        </p:nvSpPr>
        <p:spPr>
          <a:xfrm>
            <a:off x="8758681" y="1091681"/>
            <a:ext cx="1045029" cy="461665"/>
          </a:xfrm>
          <a:prstGeom prst="rect">
            <a:avLst/>
          </a:prstGeom>
          <a:noFill/>
        </p:spPr>
        <p:txBody>
          <a:bodyPr wrap="square" rtlCol="0">
            <a:spAutoFit/>
          </a:bodyPr>
          <a:lstStyle/>
          <a:p>
            <a:r>
              <a:rPr lang="en-US" sz="2400" dirty="0"/>
              <a:t>RDP</a:t>
            </a:r>
          </a:p>
        </p:txBody>
      </p:sp>
    </p:spTree>
    <p:extLst>
      <p:ext uri="{BB962C8B-B14F-4D97-AF65-F5344CB8AC3E}">
        <p14:creationId xmlns:p14="http://schemas.microsoft.com/office/powerpoint/2010/main" val="3231720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a:t>C2s</a:t>
            </a:r>
            <a:endParaRPr lang="en-US" dirty="0"/>
          </a:p>
        </p:txBody>
      </p:sp>
      <p:sp>
        <p:nvSpPr>
          <p:cNvPr id="2" name="TextBox 1">
            <a:extLst>
              <a:ext uri="{FF2B5EF4-FFF2-40B4-BE49-F238E27FC236}">
                <a16:creationId xmlns:a16="http://schemas.microsoft.com/office/drawing/2014/main" id="{41274465-DCED-F8F7-8DBE-2E000BDF3F2E}"/>
              </a:ext>
            </a:extLst>
          </p:cNvPr>
          <p:cNvSpPr txBox="1"/>
          <p:nvPr/>
        </p:nvSpPr>
        <p:spPr>
          <a:xfrm>
            <a:off x="671804" y="1884784"/>
            <a:ext cx="10907486" cy="1477328"/>
          </a:xfrm>
          <a:prstGeom prst="rect">
            <a:avLst/>
          </a:prstGeom>
          <a:noFill/>
        </p:spPr>
        <p:txBody>
          <a:bodyPr wrap="square" rtlCol="0">
            <a:spAutoFit/>
          </a:bodyPr>
          <a:lstStyle/>
          <a:p>
            <a:r>
              <a:rPr lang="en-US" dirty="0"/>
              <a:t>C2s or Command and Control Frameworks, in a nutshell it’s framework that holds our beacons or sessions which allows us to interact with them to work with our simulated attacks to mimic the tactics of an APT (Advanced Persistent Threat), while adding features such an Example using BOFs. </a:t>
            </a:r>
          </a:p>
          <a:p>
            <a:endParaRPr lang="en-US" dirty="0"/>
          </a:p>
          <a:p>
            <a:r>
              <a:rPr lang="en-US" dirty="0"/>
              <a:t>Here I’ll scratch the surface of Cobalt Strike</a:t>
            </a:r>
          </a:p>
        </p:txBody>
      </p:sp>
    </p:spTree>
    <p:extLst>
      <p:ext uri="{BB962C8B-B14F-4D97-AF65-F5344CB8AC3E}">
        <p14:creationId xmlns:p14="http://schemas.microsoft.com/office/powerpoint/2010/main" val="2898082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4A483506-4095-A818-A0EF-31827EEAD013}"/>
              </a:ext>
            </a:extLst>
          </p:cNvPr>
          <p:cNvPicPr>
            <a:picLocks noChangeAspect="1"/>
          </p:cNvPicPr>
          <p:nvPr/>
        </p:nvPicPr>
        <p:blipFill>
          <a:blip r:embed="rId3"/>
          <a:stretch>
            <a:fillRect/>
          </a:stretch>
        </p:blipFill>
        <p:spPr>
          <a:xfrm>
            <a:off x="577839" y="1834889"/>
            <a:ext cx="11025673" cy="3188221"/>
          </a:xfrm>
          <a:prstGeom prst="rect">
            <a:avLst/>
          </a:prstGeom>
        </p:spPr>
      </p:pic>
    </p:spTree>
    <p:extLst>
      <p:ext uri="{BB962C8B-B14F-4D97-AF65-F5344CB8AC3E}">
        <p14:creationId xmlns:p14="http://schemas.microsoft.com/office/powerpoint/2010/main" val="2565369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3" name="Picture 2">
            <a:extLst>
              <a:ext uri="{FF2B5EF4-FFF2-40B4-BE49-F238E27FC236}">
                <a16:creationId xmlns:a16="http://schemas.microsoft.com/office/drawing/2014/main" id="{E1600A73-E5C2-AC8C-DEC7-CAC3AE4DEEEF}"/>
              </a:ext>
            </a:extLst>
          </p:cNvPr>
          <p:cNvPicPr>
            <a:picLocks noChangeAspect="1"/>
          </p:cNvPicPr>
          <p:nvPr/>
        </p:nvPicPr>
        <p:blipFill>
          <a:blip r:embed="rId3"/>
          <a:stretch>
            <a:fillRect/>
          </a:stretch>
        </p:blipFill>
        <p:spPr>
          <a:xfrm>
            <a:off x="116631" y="799575"/>
            <a:ext cx="11958735" cy="5258849"/>
          </a:xfrm>
          <a:prstGeom prst="rect">
            <a:avLst/>
          </a:prstGeom>
        </p:spPr>
      </p:pic>
    </p:spTree>
    <p:extLst>
      <p:ext uri="{BB962C8B-B14F-4D97-AF65-F5344CB8AC3E}">
        <p14:creationId xmlns:p14="http://schemas.microsoft.com/office/powerpoint/2010/main" val="86983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a:xfrm>
            <a:off x="919117" y="2896146"/>
            <a:ext cx="10353762" cy="970450"/>
          </a:xfrm>
        </p:spPr>
        <p:txBody>
          <a:bodyPr/>
          <a:lstStyle/>
          <a:p>
            <a:r>
              <a:rPr lang="en-US" dirty="0"/>
              <a:t>External Enumeration</a:t>
            </a:r>
          </a:p>
        </p:txBody>
      </p:sp>
    </p:spTree>
    <p:extLst>
      <p:ext uri="{BB962C8B-B14F-4D97-AF65-F5344CB8AC3E}">
        <p14:creationId xmlns:p14="http://schemas.microsoft.com/office/powerpoint/2010/main" val="150226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Listeners</a:t>
            </a:r>
          </a:p>
        </p:txBody>
      </p:sp>
      <p:pic>
        <p:nvPicPr>
          <p:cNvPr id="6" name="Picture 5">
            <a:extLst>
              <a:ext uri="{FF2B5EF4-FFF2-40B4-BE49-F238E27FC236}">
                <a16:creationId xmlns:a16="http://schemas.microsoft.com/office/drawing/2014/main" id="{83B4256A-1154-D851-2F5A-93FF5925B5B6}"/>
              </a:ext>
            </a:extLst>
          </p:cNvPr>
          <p:cNvPicPr>
            <a:picLocks noChangeAspect="1"/>
          </p:cNvPicPr>
          <p:nvPr/>
        </p:nvPicPr>
        <p:blipFill>
          <a:blip r:embed="rId3"/>
          <a:stretch>
            <a:fillRect/>
          </a:stretch>
        </p:blipFill>
        <p:spPr>
          <a:xfrm>
            <a:off x="2356552" y="4724268"/>
            <a:ext cx="7468247" cy="1524132"/>
          </a:xfrm>
          <a:prstGeom prst="rect">
            <a:avLst/>
          </a:prstGeom>
        </p:spPr>
      </p:pic>
      <p:pic>
        <p:nvPicPr>
          <p:cNvPr id="9" name="Picture 8">
            <a:extLst>
              <a:ext uri="{FF2B5EF4-FFF2-40B4-BE49-F238E27FC236}">
                <a16:creationId xmlns:a16="http://schemas.microsoft.com/office/drawing/2014/main" id="{AD53A4DA-07ED-F24F-7B53-519E268F3FE9}"/>
              </a:ext>
            </a:extLst>
          </p:cNvPr>
          <p:cNvPicPr>
            <a:picLocks noChangeAspect="1"/>
          </p:cNvPicPr>
          <p:nvPr/>
        </p:nvPicPr>
        <p:blipFill>
          <a:blip r:embed="rId4"/>
          <a:stretch>
            <a:fillRect/>
          </a:stretch>
        </p:blipFill>
        <p:spPr>
          <a:xfrm>
            <a:off x="4071200" y="1813228"/>
            <a:ext cx="4038950" cy="2301439"/>
          </a:xfrm>
          <a:prstGeom prst="rect">
            <a:avLst/>
          </a:prstGeom>
        </p:spPr>
      </p:pic>
    </p:spTree>
    <p:extLst>
      <p:ext uri="{BB962C8B-B14F-4D97-AF65-F5344CB8AC3E}">
        <p14:creationId xmlns:p14="http://schemas.microsoft.com/office/powerpoint/2010/main" val="3741828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3" name="Title 2">
            <a:extLst>
              <a:ext uri="{FF2B5EF4-FFF2-40B4-BE49-F238E27FC236}">
                <a16:creationId xmlns:a16="http://schemas.microsoft.com/office/drawing/2014/main" id="{8822EAD5-3900-AD58-2778-2647ABDEF216}"/>
              </a:ext>
            </a:extLst>
          </p:cNvPr>
          <p:cNvSpPr>
            <a:spLocks noGrp="1"/>
          </p:cNvSpPr>
          <p:nvPr>
            <p:ph type="title"/>
          </p:nvPr>
        </p:nvSpPr>
        <p:spPr/>
        <p:txBody>
          <a:bodyPr/>
          <a:lstStyle/>
          <a:p>
            <a:r>
              <a:rPr lang="en-US" dirty="0"/>
              <a:t>Beacons</a:t>
            </a:r>
          </a:p>
        </p:txBody>
      </p:sp>
      <p:sp>
        <p:nvSpPr>
          <p:cNvPr id="7" name="TextBox 6">
            <a:extLst>
              <a:ext uri="{FF2B5EF4-FFF2-40B4-BE49-F238E27FC236}">
                <a16:creationId xmlns:a16="http://schemas.microsoft.com/office/drawing/2014/main" id="{1F2E83E2-9428-3D0A-8A93-E548E64E46EB}"/>
              </a:ext>
            </a:extLst>
          </p:cNvPr>
          <p:cNvSpPr txBox="1"/>
          <p:nvPr/>
        </p:nvSpPr>
        <p:spPr>
          <a:xfrm>
            <a:off x="1287624" y="1866122"/>
            <a:ext cx="9834465" cy="923330"/>
          </a:xfrm>
          <a:prstGeom prst="rect">
            <a:avLst/>
          </a:prstGeom>
          <a:noFill/>
        </p:spPr>
        <p:txBody>
          <a:bodyPr wrap="square" rtlCol="0">
            <a:spAutoFit/>
          </a:bodyPr>
          <a:lstStyle/>
          <a:p>
            <a:r>
              <a:rPr lang="en-US" dirty="0"/>
              <a:t>Beacon is Cobalt Strike’s signature payload, designed to model the behavior of advanced attackers to perform a number of post-exploitation activities during adversary simulations and red team engagements. </a:t>
            </a:r>
          </a:p>
        </p:txBody>
      </p:sp>
      <p:pic>
        <p:nvPicPr>
          <p:cNvPr id="10" name="Picture 9">
            <a:extLst>
              <a:ext uri="{FF2B5EF4-FFF2-40B4-BE49-F238E27FC236}">
                <a16:creationId xmlns:a16="http://schemas.microsoft.com/office/drawing/2014/main" id="{8C82B660-0E43-8434-1C1B-5A0B84FE0497}"/>
              </a:ext>
            </a:extLst>
          </p:cNvPr>
          <p:cNvPicPr>
            <a:picLocks noChangeAspect="1"/>
          </p:cNvPicPr>
          <p:nvPr/>
        </p:nvPicPr>
        <p:blipFill>
          <a:blip r:embed="rId3"/>
          <a:stretch>
            <a:fillRect/>
          </a:stretch>
        </p:blipFill>
        <p:spPr>
          <a:xfrm>
            <a:off x="1564003" y="2943892"/>
            <a:ext cx="9053345" cy="3452159"/>
          </a:xfrm>
          <a:prstGeom prst="rect">
            <a:avLst/>
          </a:prstGeom>
        </p:spPr>
      </p:pic>
    </p:spTree>
    <p:extLst>
      <p:ext uri="{BB962C8B-B14F-4D97-AF65-F5344CB8AC3E}">
        <p14:creationId xmlns:p14="http://schemas.microsoft.com/office/powerpoint/2010/main" val="24202738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5" name="Picture 4">
            <a:extLst>
              <a:ext uri="{FF2B5EF4-FFF2-40B4-BE49-F238E27FC236}">
                <a16:creationId xmlns:a16="http://schemas.microsoft.com/office/drawing/2014/main" id="{EEF765BE-DF03-9260-7882-D03644F45A83}"/>
              </a:ext>
            </a:extLst>
          </p:cNvPr>
          <p:cNvPicPr>
            <a:picLocks noChangeAspect="1"/>
          </p:cNvPicPr>
          <p:nvPr/>
        </p:nvPicPr>
        <p:blipFill>
          <a:blip r:embed="rId3"/>
          <a:stretch>
            <a:fillRect/>
          </a:stretch>
        </p:blipFill>
        <p:spPr>
          <a:xfrm>
            <a:off x="283625" y="502666"/>
            <a:ext cx="5951736" cy="5852667"/>
          </a:xfrm>
          <a:prstGeom prst="rect">
            <a:avLst/>
          </a:prstGeom>
        </p:spPr>
      </p:pic>
      <p:pic>
        <p:nvPicPr>
          <p:cNvPr id="7" name="Picture 6">
            <a:extLst>
              <a:ext uri="{FF2B5EF4-FFF2-40B4-BE49-F238E27FC236}">
                <a16:creationId xmlns:a16="http://schemas.microsoft.com/office/drawing/2014/main" id="{9EB07352-91D9-719A-D8F1-00F507750E02}"/>
              </a:ext>
            </a:extLst>
          </p:cNvPr>
          <p:cNvPicPr>
            <a:picLocks noChangeAspect="1"/>
          </p:cNvPicPr>
          <p:nvPr/>
        </p:nvPicPr>
        <p:blipFill>
          <a:blip r:embed="rId4"/>
          <a:stretch>
            <a:fillRect/>
          </a:stretch>
        </p:blipFill>
        <p:spPr>
          <a:xfrm>
            <a:off x="6821484" y="2555898"/>
            <a:ext cx="4784392" cy="1746202"/>
          </a:xfrm>
          <a:prstGeom prst="rect">
            <a:avLst/>
          </a:prstGeom>
        </p:spPr>
      </p:pic>
    </p:spTree>
    <p:extLst>
      <p:ext uri="{BB962C8B-B14F-4D97-AF65-F5344CB8AC3E}">
        <p14:creationId xmlns:p14="http://schemas.microsoft.com/office/powerpoint/2010/main" val="2457761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3" name="Title 2">
            <a:extLst>
              <a:ext uri="{FF2B5EF4-FFF2-40B4-BE49-F238E27FC236}">
                <a16:creationId xmlns:a16="http://schemas.microsoft.com/office/drawing/2014/main" id="{8822EAD5-3900-AD58-2778-2647ABDEF216}"/>
              </a:ext>
            </a:extLst>
          </p:cNvPr>
          <p:cNvSpPr>
            <a:spLocks noGrp="1"/>
          </p:cNvSpPr>
          <p:nvPr>
            <p:ph type="title"/>
          </p:nvPr>
        </p:nvSpPr>
        <p:spPr/>
        <p:txBody>
          <a:bodyPr/>
          <a:lstStyle/>
          <a:p>
            <a:r>
              <a:rPr lang="en-US" dirty="0"/>
              <a:t>Lateral Movement in CS</a:t>
            </a:r>
          </a:p>
        </p:txBody>
      </p:sp>
      <p:pic>
        <p:nvPicPr>
          <p:cNvPr id="5" name="Picture 4">
            <a:extLst>
              <a:ext uri="{FF2B5EF4-FFF2-40B4-BE49-F238E27FC236}">
                <a16:creationId xmlns:a16="http://schemas.microsoft.com/office/drawing/2014/main" id="{E70775AB-4EFB-BB45-D566-B4C1C376C4A6}"/>
              </a:ext>
            </a:extLst>
          </p:cNvPr>
          <p:cNvPicPr>
            <a:picLocks noChangeAspect="1"/>
          </p:cNvPicPr>
          <p:nvPr/>
        </p:nvPicPr>
        <p:blipFill>
          <a:blip r:embed="rId3"/>
          <a:stretch>
            <a:fillRect/>
          </a:stretch>
        </p:blipFill>
        <p:spPr>
          <a:xfrm>
            <a:off x="261655" y="2189650"/>
            <a:ext cx="8302022" cy="1879703"/>
          </a:xfrm>
          <a:prstGeom prst="rect">
            <a:avLst/>
          </a:prstGeom>
        </p:spPr>
      </p:pic>
      <p:pic>
        <p:nvPicPr>
          <p:cNvPr id="7" name="Picture 6">
            <a:extLst>
              <a:ext uri="{FF2B5EF4-FFF2-40B4-BE49-F238E27FC236}">
                <a16:creationId xmlns:a16="http://schemas.microsoft.com/office/drawing/2014/main" id="{6F6F1A7C-9A4B-8D0E-693C-0202D55363F8}"/>
              </a:ext>
            </a:extLst>
          </p:cNvPr>
          <p:cNvPicPr>
            <a:picLocks noChangeAspect="1"/>
          </p:cNvPicPr>
          <p:nvPr/>
        </p:nvPicPr>
        <p:blipFill>
          <a:blip r:embed="rId4"/>
          <a:stretch>
            <a:fillRect/>
          </a:stretch>
        </p:blipFill>
        <p:spPr>
          <a:xfrm>
            <a:off x="6090676" y="4678953"/>
            <a:ext cx="5624047" cy="975445"/>
          </a:xfrm>
          <a:prstGeom prst="rect">
            <a:avLst/>
          </a:prstGeom>
        </p:spPr>
      </p:pic>
      <p:sp>
        <p:nvSpPr>
          <p:cNvPr id="8" name="TextBox 7">
            <a:extLst>
              <a:ext uri="{FF2B5EF4-FFF2-40B4-BE49-F238E27FC236}">
                <a16:creationId xmlns:a16="http://schemas.microsoft.com/office/drawing/2014/main" id="{765D14F3-1CEF-EDE4-45B4-B3564373BD2E}"/>
              </a:ext>
            </a:extLst>
          </p:cNvPr>
          <p:cNvSpPr txBox="1"/>
          <p:nvPr/>
        </p:nvSpPr>
        <p:spPr>
          <a:xfrm>
            <a:off x="1306287" y="1660849"/>
            <a:ext cx="1856792" cy="369332"/>
          </a:xfrm>
          <a:prstGeom prst="rect">
            <a:avLst/>
          </a:prstGeom>
          <a:noFill/>
        </p:spPr>
        <p:txBody>
          <a:bodyPr wrap="square" rtlCol="0">
            <a:spAutoFit/>
          </a:bodyPr>
          <a:lstStyle/>
          <a:p>
            <a:r>
              <a:rPr lang="en-US" dirty="0"/>
              <a:t>Jump Command</a:t>
            </a:r>
          </a:p>
        </p:txBody>
      </p:sp>
      <p:sp>
        <p:nvSpPr>
          <p:cNvPr id="9" name="TextBox 8">
            <a:extLst>
              <a:ext uri="{FF2B5EF4-FFF2-40B4-BE49-F238E27FC236}">
                <a16:creationId xmlns:a16="http://schemas.microsoft.com/office/drawing/2014/main" id="{1BA5C3F5-E6E6-AD93-D003-13BF2C278269}"/>
              </a:ext>
            </a:extLst>
          </p:cNvPr>
          <p:cNvSpPr txBox="1"/>
          <p:nvPr/>
        </p:nvSpPr>
        <p:spPr>
          <a:xfrm>
            <a:off x="6090676" y="4189487"/>
            <a:ext cx="2369976" cy="369332"/>
          </a:xfrm>
          <a:prstGeom prst="rect">
            <a:avLst/>
          </a:prstGeom>
          <a:noFill/>
        </p:spPr>
        <p:txBody>
          <a:bodyPr wrap="square" rtlCol="0">
            <a:spAutoFit/>
          </a:bodyPr>
          <a:lstStyle/>
          <a:p>
            <a:r>
              <a:rPr lang="en-US" dirty="0"/>
              <a:t>Remote-Exec</a:t>
            </a:r>
          </a:p>
        </p:txBody>
      </p:sp>
      <p:pic>
        <p:nvPicPr>
          <p:cNvPr id="11" name="Picture 10">
            <a:extLst>
              <a:ext uri="{FF2B5EF4-FFF2-40B4-BE49-F238E27FC236}">
                <a16:creationId xmlns:a16="http://schemas.microsoft.com/office/drawing/2014/main" id="{746C93B7-21DE-2DB2-A542-48946A18137D}"/>
              </a:ext>
            </a:extLst>
          </p:cNvPr>
          <p:cNvPicPr>
            <a:picLocks noChangeAspect="1"/>
          </p:cNvPicPr>
          <p:nvPr/>
        </p:nvPicPr>
        <p:blipFill>
          <a:blip r:embed="rId5"/>
          <a:stretch>
            <a:fillRect/>
          </a:stretch>
        </p:blipFill>
        <p:spPr>
          <a:xfrm>
            <a:off x="534330" y="4478055"/>
            <a:ext cx="5022015" cy="2156647"/>
          </a:xfrm>
          <a:prstGeom prst="rect">
            <a:avLst/>
          </a:prstGeom>
        </p:spPr>
      </p:pic>
    </p:spTree>
    <p:extLst>
      <p:ext uri="{BB962C8B-B14F-4D97-AF65-F5344CB8AC3E}">
        <p14:creationId xmlns:p14="http://schemas.microsoft.com/office/powerpoint/2010/main" val="1395690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12" name="Picture 11">
            <a:extLst>
              <a:ext uri="{FF2B5EF4-FFF2-40B4-BE49-F238E27FC236}">
                <a16:creationId xmlns:a16="http://schemas.microsoft.com/office/drawing/2014/main" id="{23D9D3C2-1460-C3FC-AB91-B69389E3C08B}"/>
              </a:ext>
            </a:extLst>
          </p:cNvPr>
          <p:cNvPicPr>
            <a:picLocks noChangeAspect="1"/>
          </p:cNvPicPr>
          <p:nvPr/>
        </p:nvPicPr>
        <p:blipFill>
          <a:blip r:embed="rId3"/>
          <a:stretch>
            <a:fillRect/>
          </a:stretch>
        </p:blipFill>
        <p:spPr>
          <a:xfrm>
            <a:off x="270918" y="1524203"/>
            <a:ext cx="7622780" cy="880855"/>
          </a:xfrm>
          <a:prstGeom prst="rect">
            <a:avLst/>
          </a:prstGeom>
        </p:spPr>
      </p:pic>
      <p:pic>
        <p:nvPicPr>
          <p:cNvPr id="14" name="Picture 13">
            <a:extLst>
              <a:ext uri="{FF2B5EF4-FFF2-40B4-BE49-F238E27FC236}">
                <a16:creationId xmlns:a16="http://schemas.microsoft.com/office/drawing/2014/main" id="{380B59E0-46FB-88FB-2AEA-13687E3B67A3}"/>
              </a:ext>
            </a:extLst>
          </p:cNvPr>
          <p:cNvPicPr>
            <a:picLocks noChangeAspect="1"/>
          </p:cNvPicPr>
          <p:nvPr/>
        </p:nvPicPr>
        <p:blipFill>
          <a:blip r:embed="rId4"/>
          <a:stretch>
            <a:fillRect/>
          </a:stretch>
        </p:blipFill>
        <p:spPr>
          <a:xfrm>
            <a:off x="6582959" y="2817812"/>
            <a:ext cx="5006774" cy="3627434"/>
          </a:xfrm>
          <a:prstGeom prst="rect">
            <a:avLst/>
          </a:prstGeom>
        </p:spPr>
      </p:pic>
      <p:sp>
        <p:nvSpPr>
          <p:cNvPr id="15" name="TextBox 14">
            <a:extLst>
              <a:ext uri="{FF2B5EF4-FFF2-40B4-BE49-F238E27FC236}">
                <a16:creationId xmlns:a16="http://schemas.microsoft.com/office/drawing/2014/main" id="{4BA514ED-0E34-B90B-56F3-37F4033E5493}"/>
              </a:ext>
            </a:extLst>
          </p:cNvPr>
          <p:cNvSpPr txBox="1"/>
          <p:nvPr/>
        </p:nvSpPr>
        <p:spPr>
          <a:xfrm>
            <a:off x="358785" y="3929261"/>
            <a:ext cx="5865388" cy="923330"/>
          </a:xfrm>
          <a:prstGeom prst="rect">
            <a:avLst/>
          </a:prstGeom>
          <a:noFill/>
        </p:spPr>
        <p:txBody>
          <a:bodyPr wrap="none" rtlCol="0">
            <a:spAutoFit/>
          </a:bodyPr>
          <a:lstStyle/>
          <a:p>
            <a:r>
              <a:rPr lang="en-US" dirty="0"/>
              <a:t>By using the LINK command, it will allow you to connect</a:t>
            </a:r>
          </a:p>
          <a:p>
            <a:r>
              <a:rPr lang="en-US" dirty="0"/>
              <a:t>on remote SMB Pipes we can tell in the graph view </a:t>
            </a:r>
          </a:p>
          <a:p>
            <a:r>
              <a:rPr lang="en-US" dirty="0"/>
              <a:t>what sessions have established linked connections</a:t>
            </a:r>
          </a:p>
        </p:txBody>
      </p:sp>
      <p:sp>
        <p:nvSpPr>
          <p:cNvPr id="16" name="TextBox 15">
            <a:extLst>
              <a:ext uri="{FF2B5EF4-FFF2-40B4-BE49-F238E27FC236}">
                <a16:creationId xmlns:a16="http://schemas.microsoft.com/office/drawing/2014/main" id="{5643675B-C011-72FF-C4C1-B441E109062E}"/>
              </a:ext>
            </a:extLst>
          </p:cNvPr>
          <p:cNvSpPr txBox="1"/>
          <p:nvPr/>
        </p:nvSpPr>
        <p:spPr>
          <a:xfrm>
            <a:off x="4238950" y="348330"/>
            <a:ext cx="3970446" cy="646331"/>
          </a:xfrm>
          <a:prstGeom prst="rect">
            <a:avLst/>
          </a:prstGeom>
          <a:noFill/>
        </p:spPr>
        <p:txBody>
          <a:bodyPr wrap="none" rtlCol="0">
            <a:spAutoFit/>
          </a:bodyPr>
          <a:lstStyle/>
          <a:p>
            <a:r>
              <a:rPr lang="en-US" sz="3600" dirty="0"/>
              <a:t>Internal Movement</a:t>
            </a:r>
          </a:p>
        </p:txBody>
      </p:sp>
    </p:spTree>
    <p:extLst>
      <p:ext uri="{BB962C8B-B14F-4D97-AF65-F5344CB8AC3E}">
        <p14:creationId xmlns:p14="http://schemas.microsoft.com/office/powerpoint/2010/main" val="3281047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3" name="Title 2">
            <a:extLst>
              <a:ext uri="{FF2B5EF4-FFF2-40B4-BE49-F238E27FC236}">
                <a16:creationId xmlns:a16="http://schemas.microsoft.com/office/drawing/2014/main" id="{8822EAD5-3900-AD58-2778-2647ABDEF216}"/>
              </a:ext>
            </a:extLst>
          </p:cNvPr>
          <p:cNvSpPr>
            <a:spLocks noGrp="1"/>
          </p:cNvSpPr>
          <p:nvPr>
            <p:ph type="title"/>
          </p:nvPr>
        </p:nvSpPr>
        <p:spPr/>
        <p:txBody>
          <a:bodyPr/>
          <a:lstStyle/>
          <a:p>
            <a:r>
              <a:rPr lang="en-US" dirty="0"/>
              <a:t>Privilege Escalation in CS</a:t>
            </a:r>
          </a:p>
        </p:txBody>
      </p:sp>
      <p:pic>
        <p:nvPicPr>
          <p:cNvPr id="5" name="Picture 4">
            <a:extLst>
              <a:ext uri="{FF2B5EF4-FFF2-40B4-BE49-F238E27FC236}">
                <a16:creationId xmlns:a16="http://schemas.microsoft.com/office/drawing/2014/main" id="{AA7E87E0-B806-46CB-1CBA-C5DB1D6A0737}"/>
              </a:ext>
            </a:extLst>
          </p:cNvPr>
          <p:cNvPicPr>
            <a:picLocks noChangeAspect="1"/>
          </p:cNvPicPr>
          <p:nvPr/>
        </p:nvPicPr>
        <p:blipFill>
          <a:blip r:embed="rId3"/>
          <a:stretch>
            <a:fillRect/>
          </a:stretch>
        </p:blipFill>
        <p:spPr>
          <a:xfrm>
            <a:off x="913795" y="1792794"/>
            <a:ext cx="6060339" cy="2161493"/>
          </a:xfrm>
          <a:prstGeom prst="rect">
            <a:avLst/>
          </a:prstGeom>
        </p:spPr>
      </p:pic>
      <p:pic>
        <p:nvPicPr>
          <p:cNvPr id="7" name="Picture 6">
            <a:extLst>
              <a:ext uri="{FF2B5EF4-FFF2-40B4-BE49-F238E27FC236}">
                <a16:creationId xmlns:a16="http://schemas.microsoft.com/office/drawing/2014/main" id="{76A5AC00-8CB6-72BC-CE38-A5F40DD12750}"/>
              </a:ext>
            </a:extLst>
          </p:cNvPr>
          <p:cNvPicPr>
            <a:picLocks noChangeAspect="1"/>
          </p:cNvPicPr>
          <p:nvPr/>
        </p:nvPicPr>
        <p:blipFill>
          <a:blip r:embed="rId4"/>
          <a:stretch>
            <a:fillRect/>
          </a:stretch>
        </p:blipFill>
        <p:spPr>
          <a:xfrm>
            <a:off x="2333118" y="5181334"/>
            <a:ext cx="9000000" cy="449619"/>
          </a:xfrm>
          <a:prstGeom prst="rect">
            <a:avLst/>
          </a:prstGeom>
        </p:spPr>
      </p:pic>
      <p:sp>
        <p:nvSpPr>
          <p:cNvPr id="8" name="TextBox 7">
            <a:extLst>
              <a:ext uri="{FF2B5EF4-FFF2-40B4-BE49-F238E27FC236}">
                <a16:creationId xmlns:a16="http://schemas.microsoft.com/office/drawing/2014/main" id="{10955461-AE74-19DA-F003-5BA695C6AC55}"/>
              </a:ext>
            </a:extLst>
          </p:cNvPr>
          <p:cNvSpPr txBox="1"/>
          <p:nvPr/>
        </p:nvSpPr>
        <p:spPr>
          <a:xfrm>
            <a:off x="2333118" y="4646645"/>
            <a:ext cx="7847085" cy="369332"/>
          </a:xfrm>
          <a:prstGeom prst="rect">
            <a:avLst/>
          </a:prstGeom>
          <a:noFill/>
        </p:spPr>
        <p:txBody>
          <a:bodyPr wrap="none" rtlCol="0">
            <a:spAutoFit/>
          </a:bodyPr>
          <a:lstStyle/>
          <a:p>
            <a:r>
              <a:rPr lang="en-US" dirty="0"/>
              <a:t>Successful Elevation you will notice an Icon of a PC surrounded by Lightning</a:t>
            </a:r>
          </a:p>
        </p:txBody>
      </p:sp>
      <p:pic>
        <p:nvPicPr>
          <p:cNvPr id="10" name="Picture 9">
            <a:extLst>
              <a:ext uri="{FF2B5EF4-FFF2-40B4-BE49-F238E27FC236}">
                <a16:creationId xmlns:a16="http://schemas.microsoft.com/office/drawing/2014/main" id="{2E4853D5-A965-E252-95AB-BE840A327582}"/>
              </a:ext>
            </a:extLst>
          </p:cNvPr>
          <p:cNvPicPr>
            <a:picLocks noChangeAspect="1"/>
          </p:cNvPicPr>
          <p:nvPr/>
        </p:nvPicPr>
        <p:blipFill>
          <a:blip r:embed="rId5"/>
          <a:stretch>
            <a:fillRect/>
          </a:stretch>
        </p:blipFill>
        <p:spPr>
          <a:xfrm>
            <a:off x="575958" y="5015977"/>
            <a:ext cx="1181202" cy="1097375"/>
          </a:xfrm>
          <a:prstGeom prst="rect">
            <a:avLst/>
          </a:prstGeom>
        </p:spPr>
      </p:pic>
    </p:spTree>
    <p:extLst>
      <p:ext uri="{BB962C8B-B14F-4D97-AF65-F5344CB8AC3E}">
        <p14:creationId xmlns:p14="http://schemas.microsoft.com/office/powerpoint/2010/main" val="10605755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3" name="Title 2">
            <a:extLst>
              <a:ext uri="{FF2B5EF4-FFF2-40B4-BE49-F238E27FC236}">
                <a16:creationId xmlns:a16="http://schemas.microsoft.com/office/drawing/2014/main" id="{8822EAD5-3900-AD58-2778-2647ABDEF216}"/>
              </a:ext>
            </a:extLst>
          </p:cNvPr>
          <p:cNvSpPr>
            <a:spLocks noGrp="1"/>
          </p:cNvSpPr>
          <p:nvPr>
            <p:ph type="title"/>
          </p:nvPr>
        </p:nvSpPr>
        <p:spPr>
          <a:xfrm>
            <a:off x="913795" y="124376"/>
            <a:ext cx="10353762" cy="970450"/>
          </a:xfrm>
        </p:spPr>
        <p:txBody>
          <a:bodyPr/>
          <a:lstStyle/>
          <a:p>
            <a:r>
              <a:rPr lang="en-US" dirty="0"/>
              <a:t>Aggressors, BOFs</a:t>
            </a:r>
          </a:p>
        </p:txBody>
      </p:sp>
      <p:pic>
        <p:nvPicPr>
          <p:cNvPr id="5" name="Picture 4">
            <a:extLst>
              <a:ext uri="{FF2B5EF4-FFF2-40B4-BE49-F238E27FC236}">
                <a16:creationId xmlns:a16="http://schemas.microsoft.com/office/drawing/2014/main" id="{A52BF836-F623-FB1F-57D4-B7034A8664D9}"/>
              </a:ext>
            </a:extLst>
          </p:cNvPr>
          <p:cNvPicPr>
            <a:picLocks noChangeAspect="1"/>
          </p:cNvPicPr>
          <p:nvPr/>
        </p:nvPicPr>
        <p:blipFill>
          <a:blip r:embed="rId3"/>
          <a:stretch>
            <a:fillRect/>
          </a:stretch>
        </p:blipFill>
        <p:spPr>
          <a:xfrm>
            <a:off x="913795" y="3024860"/>
            <a:ext cx="4031329" cy="3680779"/>
          </a:xfrm>
          <a:prstGeom prst="rect">
            <a:avLst/>
          </a:prstGeom>
        </p:spPr>
      </p:pic>
      <p:pic>
        <p:nvPicPr>
          <p:cNvPr id="7" name="Picture 6">
            <a:extLst>
              <a:ext uri="{FF2B5EF4-FFF2-40B4-BE49-F238E27FC236}">
                <a16:creationId xmlns:a16="http://schemas.microsoft.com/office/drawing/2014/main" id="{934BF2CB-889B-F3FF-5E09-0CEC7B82BBD3}"/>
              </a:ext>
            </a:extLst>
          </p:cNvPr>
          <p:cNvPicPr>
            <a:picLocks noChangeAspect="1"/>
          </p:cNvPicPr>
          <p:nvPr/>
        </p:nvPicPr>
        <p:blipFill>
          <a:blip r:embed="rId4"/>
          <a:stretch>
            <a:fillRect/>
          </a:stretch>
        </p:blipFill>
        <p:spPr>
          <a:xfrm>
            <a:off x="5733676" y="3482099"/>
            <a:ext cx="5669771" cy="2766300"/>
          </a:xfrm>
          <a:prstGeom prst="rect">
            <a:avLst/>
          </a:prstGeom>
        </p:spPr>
      </p:pic>
      <p:sp>
        <p:nvSpPr>
          <p:cNvPr id="8" name="TextBox 7">
            <a:extLst>
              <a:ext uri="{FF2B5EF4-FFF2-40B4-BE49-F238E27FC236}">
                <a16:creationId xmlns:a16="http://schemas.microsoft.com/office/drawing/2014/main" id="{0CC46D78-9240-B4FD-C9EF-F4E38E52C1E1}"/>
              </a:ext>
            </a:extLst>
          </p:cNvPr>
          <p:cNvSpPr txBox="1"/>
          <p:nvPr/>
        </p:nvSpPr>
        <p:spPr>
          <a:xfrm>
            <a:off x="96028" y="1151427"/>
            <a:ext cx="11448134" cy="1754326"/>
          </a:xfrm>
          <a:prstGeom prst="rect">
            <a:avLst/>
          </a:prstGeom>
          <a:noFill/>
        </p:spPr>
        <p:txBody>
          <a:bodyPr wrap="none" rtlCol="0">
            <a:spAutoFit/>
          </a:bodyPr>
          <a:lstStyle/>
          <a:p>
            <a:r>
              <a:rPr lang="en-US" dirty="0"/>
              <a:t>Aggressor Script is the scripting language built into Cobalt Strike, version 3.0, and later. </a:t>
            </a:r>
          </a:p>
          <a:p>
            <a:r>
              <a:rPr lang="en-US" dirty="0"/>
              <a:t>Aggressor Script allows you to modify and extend the Cobalt Strike client.</a:t>
            </a:r>
          </a:p>
          <a:p>
            <a:endParaRPr lang="en-US" dirty="0"/>
          </a:p>
          <a:p>
            <a:r>
              <a:rPr lang="en-US" dirty="0"/>
              <a:t>A Beacon Object File (BOF) is a compiled C program, written to a convention that allows it to </a:t>
            </a:r>
          </a:p>
          <a:p>
            <a:r>
              <a:rPr lang="en-US" dirty="0"/>
              <a:t>execute within a Beacon process and use internal Beacon APIs. BOFs are a way to rapidly extend the Beacon agent </a:t>
            </a:r>
          </a:p>
          <a:p>
            <a:r>
              <a:rPr lang="en-US" dirty="0"/>
              <a:t>with new post-exploitation features.</a:t>
            </a:r>
          </a:p>
        </p:txBody>
      </p:sp>
    </p:spTree>
    <p:extLst>
      <p:ext uri="{BB962C8B-B14F-4D97-AF65-F5344CB8AC3E}">
        <p14:creationId xmlns:p14="http://schemas.microsoft.com/office/powerpoint/2010/main" val="2827855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pic>
        <p:nvPicPr>
          <p:cNvPr id="5" name="Picture 4">
            <a:extLst>
              <a:ext uri="{FF2B5EF4-FFF2-40B4-BE49-F238E27FC236}">
                <a16:creationId xmlns:a16="http://schemas.microsoft.com/office/drawing/2014/main" id="{065EE289-5030-295E-EE79-704E9FD6D963}"/>
              </a:ext>
            </a:extLst>
          </p:cNvPr>
          <p:cNvPicPr>
            <a:picLocks noChangeAspect="1"/>
          </p:cNvPicPr>
          <p:nvPr/>
        </p:nvPicPr>
        <p:blipFill>
          <a:blip r:embed="rId3"/>
          <a:stretch>
            <a:fillRect/>
          </a:stretch>
        </p:blipFill>
        <p:spPr>
          <a:xfrm>
            <a:off x="2833568" y="2146900"/>
            <a:ext cx="6524864" cy="2564200"/>
          </a:xfrm>
          <a:prstGeom prst="rect">
            <a:avLst/>
          </a:prstGeom>
        </p:spPr>
      </p:pic>
    </p:spTree>
    <p:extLst>
      <p:ext uri="{BB962C8B-B14F-4D97-AF65-F5344CB8AC3E}">
        <p14:creationId xmlns:p14="http://schemas.microsoft.com/office/powerpoint/2010/main" val="241757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3" name="Title 2">
            <a:extLst>
              <a:ext uri="{FF2B5EF4-FFF2-40B4-BE49-F238E27FC236}">
                <a16:creationId xmlns:a16="http://schemas.microsoft.com/office/drawing/2014/main" id="{8822EAD5-3900-AD58-2778-2647ABDEF216}"/>
              </a:ext>
            </a:extLst>
          </p:cNvPr>
          <p:cNvSpPr>
            <a:spLocks noGrp="1"/>
          </p:cNvSpPr>
          <p:nvPr>
            <p:ph type="title"/>
          </p:nvPr>
        </p:nvSpPr>
        <p:spPr>
          <a:xfrm>
            <a:off x="919118" y="2943775"/>
            <a:ext cx="10353762" cy="970450"/>
          </a:xfrm>
        </p:spPr>
        <p:txBody>
          <a:bodyPr/>
          <a:lstStyle/>
          <a:p>
            <a:endParaRPr lang="en-US" dirty="0"/>
          </a:p>
        </p:txBody>
      </p:sp>
      <p:pic>
        <p:nvPicPr>
          <p:cNvPr id="6" name="Picture 5">
            <a:extLst>
              <a:ext uri="{FF2B5EF4-FFF2-40B4-BE49-F238E27FC236}">
                <a16:creationId xmlns:a16="http://schemas.microsoft.com/office/drawing/2014/main" id="{D1178A86-CD55-1C71-711C-3FF1F30E8EB6}"/>
              </a:ext>
            </a:extLst>
          </p:cNvPr>
          <p:cNvPicPr>
            <a:picLocks noChangeAspect="1"/>
          </p:cNvPicPr>
          <p:nvPr/>
        </p:nvPicPr>
        <p:blipFill>
          <a:blip r:embed="rId3"/>
          <a:stretch>
            <a:fillRect/>
          </a:stretch>
        </p:blipFill>
        <p:spPr>
          <a:xfrm>
            <a:off x="681133" y="1377155"/>
            <a:ext cx="10829731" cy="5223363"/>
          </a:xfrm>
          <a:prstGeom prst="rect">
            <a:avLst/>
          </a:prstGeom>
        </p:spPr>
      </p:pic>
      <p:sp>
        <p:nvSpPr>
          <p:cNvPr id="8" name="TextBox 7">
            <a:extLst>
              <a:ext uri="{FF2B5EF4-FFF2-40B4-BE49-F238E27FC236}">
                <a16:creationId xmlns:a16="http://schemas.microsoft.com/office/drawing/2014/main" id="{49416C8A-A19A-32B3-6755-D367A30D09AE}"/>
              </a:ext>
            </a:extLst>
          </p:cNvPr>
          <p:cNvSpPr txBox="1"/>
          <p:nvPr/>
        </p:nvSpPr>
        <p:spPr>
          <a:xfrm>
            <a:off x="4312685" y="365412"/>
            <a:ext cx="3566626" cy="646331"/>
          </a:xfrm>
          <a:prstGeom prst="rect">
            <a:avLst/>
          </a:prstGeom>
          <a:noFill/>
        </p:spPr>
        <p:txBody>
          <a:bodyPr wrap="square">
            <a:spAutoFit/>
          </a:bodyPr>
          <a:lstStyle/>
          <a:p>
            <a:r>
              <a:rPr lang="en-US" sz="3600" b="1" dirty="0"/>
              <a:t>Community Kit</a:t>
            </a:r>
          </a:p>
        </p:txBody>
      </p:sp>
    </p:spTree>
    <p:extLst>
      <p:ext uri="{BB962C8B-B14F-4D97-AF65-F5344CB8AC3E}">
        <p14:creationId xmlns:p14="http://schemas.microsoft.com/office/powerpoint/2010/main" val="2640728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1" y="0"/>
            <a:ext cx="12192001" cy="6858001"/>
          </a:xfrm>
          <a:prstGeom prst="rect">
            <a:avLst/>
          </a:prstGeom>
        </p:spPr>
      </p:pic>
      <p:sp>
        <p:nvSpPr>
          <p:cNvPr id="3" name="Title 2">
            <a:extLst>
              <a:ext uri="{FF2B5EF4-FFF2-40B4-BE49-F238E27FC236}">
                <a16:creationId xmlns:a16="http://schemas.microsoft.com/office/drawing/2014/main" id="{8822EAD5-3900-AD58-2778-2647ABDEF216}"/>
              </a:ext>
            </a:extLst>
          </p:cNvPr>
          <p:cNvSpPr>
            <a:spLocks noGrp="1"/>
          </p:cNvSpPr>
          <p:nvPr>
            <p:ph type="title"/>
          </p:nvPr>
        </p:nvSpPr>
        <p:spPr>
          <a:xfrm>
            <a:off x="919118" y="2943775"/>
            <a:ext cx="10353762" cy="970450"/>
          </a:xfrm>
        </p:spPr>
        <p:txBody>
          <a:bodyPr/>
          <a:lstStyle/>
          <a:p>
            <a:r>
              <a:rPr lang="en-US" dirty="0"/>
              <a:t>Q&amp;A</a:t>
            </a:r>
          </a:p>
        </p:txBody>
      </p:sp>
    </p:spTree>
    <p:extLst>
      <p:ext uri="{BB962C8B-B14F-4D97-AF65-F5344CB8AC3E}">
        <p14:creationId xmlns:p14="http://schemas.microsoft.com/office/powerpoint/2010/main" val="3065831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Passive</a:t>
            </a:r>
          </a:p>
        </p:txBody>
      </p:sp>
      <p:sp>
        <p:nvSpPr>
          <p:cNvPr id="3" name="TextBox 2">
            <a:extLst>
              <a:ext uri="{FF2B5EF4-FFF2-40B4-BE49-F238E27FC236}">
                <a16:creationId xmlns:a16="http://schemas.microsoft.com/office/drawing/2014/main" id="{F0D21CDD-ED66-4B07-027F-B006CFB32B5A}"/>
              </a:ext>
            </a:extLst>
          </p:cNvPr>
          <p:cNvSpPr txBox="1"/>
          <p:nvPr/>
        </p:nvSpPr>
        <p:spPr>
          <a:xfrm>
            <a:off x="913795" y="1766872"/>
            <a:ext cx="7324530" cy="1477328"/>
          </a:xfrm>
          <a:prstGeom prst="rect">
            <a:avLst/>
          </a:prstGeom>
          <a:noFill/>
        </p:spPr>
        <p:txBody>
          <a:bodyPr wrap="square" rtlCol="0">
            <a:spAutoFit/>
          </a:bodyPr>
          <a:lstStyle/>
          <a:p>
            <a:pPr marL="0" marR="0">
              <a:spcBef>
                <a:spcPts val="0"/>
              </a:spcBef>
              <a:spcAft>
                <a:spcPts val="0"/>
              </a:spcAft>
            </a:pPr>
            <a:r>
              <a:rPr lang="en-US" sz="1800" dirty="0">
                <a:effectLst/>
                <a:latin typeface="Calibri" panose="020F0502020204030204" pitchFamily="34" charset="0"/>
              </a:rPr>
              <a:t>OSINT framework </a:t>
            </a:r>
          </a:p>
          <a:p>
            <a:pPr marL="0" marR="0">
              <a:spcBef>
                <a:spcPts val="0"/>
              </a:spcBef>
              <a:spcAft>
                <a:spcPts val="0"/>
              </a:spcAft>
            </a:pPr>
            <a:r>
              <a:rPr lang="en-US" dirty="0">
                <a:latin typeface="Calibri" panose="020F0502020204030204" pitchFamily="34" charset="0"/>
              </a:rPr>
              <a:t>F</a:t>
            </a:r>
            <a:r>
              <a:rPr lang="en-US" sz="1800" dirty="0">
                <a:effectLst/>
                <a:latin typeface="Calibri" panose="020F0502020204030204" pitchFamily="34" charset="0"/>
              </a:rPr>
              <a:t>ocused on gathering information from free tools or resources. The intention is to help people find free OSINT resources.</a:t>
            </a: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hlinkClick r:id="rId3"/>
              </a:rPr>
              <a:t>https://osintframework.com/</a:t>
            </a:r>
            <a:endParaRPr lang="en-US" sz="1800" dirty="0">
              <a:effectLst/>
              <a:latin typeface="Calibri" panose="020F0502020204030204" pitchFamily="34" charset="0"/>
            </a:endParaRPr>
          </a:p>
        </p:txBody>
      </p:sp>
      <p:sp>
        <p:nvSpPr>
          <p:cNvPr id="6" name="TextBox 5">
            <a:extLst>
              <a:ext uri="{FF2B5EF4-FFF2-40B4-BE49-F238E27FC236}">
                <a16:creationId xmlns:a16="http://schemas.microsoft.com/office/drawing/2014/main" id="{B7E11885-671D-C922-EC7C-232288A1FC86}"/>
              </a:ext>
            </a:extLst>
          </p:cNvPr>
          <p:cNvSpPr txBox="1"/>
          <p:nvPr/>
        </p:nvSpPr>
        <p:spPr>
          <a:xfrm>
            <a:off x="913795" y="3381371"/>
            <a:ext cx="6568751" cy="1754326"/>
          </a:xfrm>
          <a:prstGeom prst="rect">
            <a:avLst/>
          </a:prstGeom>
          <a:noFill/>
        </p:spPr>
        <p:txBody>
          <a:bodyPr wrap="square" rtlCol="0">
            <a:spAutoFit/>
          </a:bodyPr>
          <a:lstStyle/>
          <a:p>
            <a:r>
              <a:rPr lang="en-US" dirty="0" err="1">
                <a:latin typeface="Calibri" panose="020F0502020204030204" pitchFamily="34" charset="0"/>
              </a:rPr>
              <a:t>Inteltechniques</a:t>
            </a:r>
            <a:endParaRPr lang="en-US" sz="1800" dirty="0">
              <a:effectLst/>
              <a:latin typeface="Calibri" panose="020F0502020204030204" pitchFamily="34" charset="0"/>
            </a:endParaRPr>
          </a:p>
          <a:p>
            <a:r>
              <a:rPr lang="en-US" sz="1800" dirty="0">
                <a:effectLst/>
                <a:latin typeface="Calibri" panose="020F0502020204030204" pitchFamily="34" charset="0"/>
              </a:rPr>
              <a:t>An amazing site where search tools are offered for Open Source Intelligence Gathering</a:t>
            </a:r>
          </a:p>
          <a:p>
            <a:endParaRPr lang="en-US" dirty="0">
              <a:latin typeface="Calibri" panose="020F0502020204030204" pitchFamily="34" charset="0"/>
            </a:endParaRPr>
          </a:p>
          <a:p>
            <a:r>
              <a:rPr lang="en-US" dirty="0">
                <a:hlinkClick r:id="rId4"/>
              </a:rPr>
              <a:t>https://inteltechniques.com/</a:t>
            </a:r>
            <a:endParaRPr lang="en-US" dirty="0"/>
          </a:p>
          <a:p>
            <a:endParaRPr lang="en-US" dirty="0"/>
          </a:p>
        </p:txBody>
      </p:sp>
    </p:spTree>
    <p:extLst>
      <p:ext uri="{BB962C8B-B14F-4D97-AF65-F5344CB8AC3E}">
        <p14:creationId xmlns:p14="http://schemas.microsoft.com/office/powerpoint/2010/main" val="2722933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ed and black background&#10;&#10;Description automatically generated">
            <a:extLst>
              <a:ext uri="{FF2B5EF4-FFF2-40B4-BE49-F238E27FC236}">
                <a16:creationId xmlns:a16="http://schemas.microsoft.com/office/drawing/2014/main" id="{A278E44B-9F0C-857B-6371-746838CC1584}"/>
              </a:ext>
            </a:extLst>
          </p:cNvPr>
          <p:cNvPicPr>
            <a:picLocks noGrp="1" noChangeAspect="1"/>
          </p:cNvPicPr>
          <p:nvPr>
            <p:ph idx="1"/>
          </p:nvPr>
        </p:nvPicPr>
        <p:blipFill rotWithShape="1">
          <a:blip r:embed="rId2">
            <a:alphaModFix amt="40000"/>
          </a:blip>
          <a:srcRect t="20020" b="23730"/>
          <a:stretch/>
        </p:blipFill>
        <p:spPr>
          <a:xfrm>
            <a:off x="-2" y="-47629"/>
            <a:ext cx="12192001" cy="6858001"/>
          </a:xfrm>
          <a:prstGeom prst="rect">
            <a:avLst/>
          </a:prstGeom>
        </p:spPr>
      </p:pic>
      <p:sp>
        <p:nvSpPr>
          <p:cNvPr id="5" name="Title 4">
            <a:extLst>
              <a:ext uri="{FF2B5EF4-FFF2-40B4-BE49-F238E27FC236}">
                <a16:creationId xmlns:a16="http://schemas.microsoft.com/office/drawing/2014/main" id="{921860EF-2B32-285A-CD48-10A0ADD82ADA}"/>
              </a:ext>
            </a:extLst>
          </p:cNvPr>
          <p:cNvSpPr>
            <a:spLocks noGrp="1"/>
          </p:cNvSpPr>
          <p:nvPr>
            <p:ph type="title"/>
          </p:nvPr>
        </p:nvSpPr>
        <p:spPr/>
        <p:txBody>
          <a:bodyPr/>
          <a:lstStyle/>
          <a:p>
            <a:r>
              <a:rPr lang="en-US" dirty="0"/>
              <a:t>OSINT Framework</a:t>
            </a:r>
          </a:p>
        </p:txBody>
      </p:sp>
      <p:pic>
        <p:nvPicPr>
          <p:cNvPr id="1026" name="Picture 2" descr="Email &#10;o &#10;Common Email Formats &#10;o &#10;username &#10;o &#10;Email Verification &#10;Email Address &#10;Breach Data O &#10;o &#10;Domain Name &#10;o &#10;Spam Reputation Lists &#10;o &#10;I P Address &#10;o &#10;Mail Blacklists &#10;Images / Videos / Docs &#10;o &#10;Social Networks &#10;ThatsThem &#10;o &#10;Hunter &#10;C) Email to Address (R) &#10;Ripl &#10;VoilaNorbe11 &#10;Reverse Genie Email &#10;theHarvester (T) &#10;Infoga (T) &#10;MailD8 &#10;o &#10;Skymem &#10;MailsHunt ">
            <a:extLst>
              <a:ext uri="{FF2B5EF4-FFF2-40B4-BE49-F238E27FC236}">
                <a16:creationId xmlns:a16="http://schemas.microsoft.com/office/drawing/2014/main" id="{BBC3AAE5-97F2-526B-4CEA-66EDC063D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648" y="1650202"/>
            <a:ext cx="9186055" cy="346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4570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11852</TotalTime>
  <Words>2455</Words>
  <Application>Microsoft Office PowerPoint</Application>
  <PresentationFormat>Widescreen</PresentationFormat>
  <Paragraphs>244</Paragraphs>
  <Slides>79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Calisto MT</vt:lpstr>
      <vt:lpstr>Wingdings</vt:lpstr>
      <vt:lpstr>Wingdings 2</vt:lpstr>
      <vt:lpstr>Slate</vt:lpstr>
      <vt:lpstr>Red Team Ops</vt:lpstr>
      <vt:lpstr>WHOAMI</vt:lpstr>
      <vt:lpstr>What is a Red Team??</vt:lpstr>
      <vt:lpstr>Cyber Kill Chain</vt:lpstr>
      <vt:lpstr>MITRE ATT&amp;CK</vt:lpstr>
      <vt:lpstr>Reconnaissance</vt:lpstr>
      <vt:lpstr>External Enumeration</vt:lpstr>
      <vt:lpstr>Passive</vt:lpstr>
      <vt:lpstr>OSINT Framework</vt:lpstr>
      <vt:lpstr>Intel Techniques</vt:lpstr>
      <vt:lpstr>Google Dorking</vt:lpstr>
      <vt:lpstr>PowerPoint Presentation</vt:lpstr>
      <vt:lpstr>PowerPoint Presentation</vt:lpstr>
      <vt:lpstr>PowerPoint Presentation</vt:lpstr>
      <vt:lpstr>Active</vt:lpstr>
      <vt:lpstr>NMAP</vt:lpstr>
      <vt:lpstr>Nuclei</vt:lpstr>
      <vt:lpstr>Exercise</vt:lpstr>
      <vt:lpstr>Weaponization &amp; Initial Access</vt:lpstr>
      <vt:lpstr>HTA</vt:lpstr>
      <vt:lpstr>Macros (VBA)</vt:lpstr>
      <vt:lpstr>JScript</vt:lpstr>
      <vt:lpstr>CPL</vt:lpstr>
      <vt:lpstr>Password Spraying</vt:lpstr>
      <vt:lpstr>PowerPoint Presentation</vt:lpstr>
      <vt:lpstr>Bonus: AV/EDR</vt:lpstr>
      <vt:lpstr>PowerPoint Presentation</vt:lpstr>
      <vt:lpstr>PowerPoint Presentation</vt:lpstr>
      <vt:lpstr>PowerPoint Presentation</vt:lpstr>
      <vt:lpstr>Exercise</vt:lpstr>
      <vt:lpstr>Delivery</vt:lpstr>
      <vt:lpstr>PowerPoint Presentation</vt:lpstr>
      <vt:lpstr>PowerPoint Presentation</vt:lpstr>
      <vt:lpstr>PowerPoint Presentation</vt:lpstr>
      <vt:lpstr>HTML Smuggle</vt:lpstr>
      <vt:lpstr>PowerPoint Presentation</vt:lpstr>
      <vt:lpstr>Internal Enumeration</vt:lpstr>
      <vt:lpstr>PowerView</vt:lpstr>
      <vt:lpstr>PowerPoint Presentation</vt:lpstr>
      <vt:lpstr>SharpView</vt:lpstr>
      <vt:lpstr>PowerPoint Presentation</vt:lpstr>
      <vt:lpstr>BloodHound</vt:lpstr>
      <vt:lpstr>PowerPoint Presentation</vt:lpstr>
      <vt:lpstr>PowerPoint Presentation</vt:lpstr>
      <vt:lpstr> Persistence (User Level)</vt:lpstr>
      <vt:lpstr>Registry Keys</vt:lpstr>
      <vt:lpstr>PowerPoint Presentation</vt:lpstr>
      <vt:lpstr>Start Up Folder</vt:lpstr>
      <vt:lpstr>PowerPoint Presentation</vt:lpstr>
      <vt:lpstr>Exercise</vt:lpstr>
      <vt:lpstr>Privilege Escalation</vt:lpstr>
      <vt:lpstr>Unquoted Service Paths</vt:lpstr>
      <vt:lpstr>PowerPoint Presentation</vt:lpstr>
      <vt:lpstr>PowerPoint Presentation</vt:lpstr>
      <vt:lpstr>Weak Service Permissions</vt:lpstr>
      <vt:lpstr>PowerPoint Presentation</vt:lpstr>
      <vt:lpstr>Lateral Movement</vt:lpstr>
      <vt:lpstr>WinRM</vt:lpstr>
      <vt:lpstr>PowerPoint Presentation</vt:lpstr>
      <vt:lpstr>PowerShell</vt:lpstr>
      <vt:lpstr>PowerPoint Presentation</vt:lpstr>
      <vt:lpstr>PowerPoint Presentation</vt:lpstr>
      <vt:lpstr>PowerPoint Presentation</vt:lpstr>
      <vt:lpstr>WMIC</vt:lpstr>
      <vt:lpstr>PowerPoint Presentation</vt:lpstr>
      <vt:lpstr>PowerPoint Presentation</vt:lpstr>
      <vt:lpstr>C2s</vt:lpstr>
      <vt:lpstr>PowerPoint Presentation</vt:lpstr>
      <vt:lpstr>PowerPoint Presentation</vt:lpstr>
      <vt:lpstr>Listeners</vt:lpstr>
      <vt:lpstr>Beacons</vt:lpstr>
      <vt:lpstr>PowerPoint Presentation</vt:lpstr>
      <vt:lpstr>Lateral Movement in CS</vt:lpstr>
      <vt:lpstr>PowerPoint Presentation</vt:lpstr>
      <vt:lpstr>Privilege Escalation in CS</vt:lpstr>
      <vt:lpstr>Aggressors, BOFs</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Team Ops</dc:title>
  <dc:creator>David Garcia</dc:creator>
  <cp:lastModifiedBy>David Garcia</cp:lastModifiedBy>
  <cp:revision>47</cp:revision>
  <dcterms:created xsi:type="dcterms:W3CDTF">2023-09-24T02:41:38Z</dcterms:created>
  <dcterms:modified xsi:type="dcterms:W3CDTF">2023-12-02T19:50:53Z</dcterms:modified>
</cp:coreProperties>
</file>